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418" r:id="rId2"/>
    <p:sldId id="440" r:id="rId3"/>
    <p:sldId id="400" r:id="rId4"/>
    <p:sldId id="417" r:id="rId5"/>
    <p:sldId id="441" r:id="rId6"/>
    <p:sldId id="442" r:id="rId7"/>
    <p:sldId id="443" r:id="rId8"/>
    <p:sldId id="444" r:id="rId9"/>
    <p:sldId id="445" r:id="rId10"/>
    <p:sldId id="446" r:id="rId11"/>
    <p:sldId id="30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6D933E5-E614-4B22-A819-1A7400BDA476}">
          <p14:sldIdLst>
            <p14:sldId id="418"/>
            <p14:sldId id="440"/>
            <p14:sldId id="400"/>
            <p14:sldId id="417"/>
            <p14:sldId id="441"/>
            <p14:sldId id="442"/>
            <p14:sldId id="443"/>
            <p14:sldId id="444"/>
            <p14:sldId id="445"/>
            <p14:sldId id="446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1859C"/>
    <a:srgbClr val="D04E1D"/>
    <a:srgbClr val="6E6E6E"/>
    <a:srgbClr val="008000"/>
    <a:srgbClr val="6D6D6D"/>
    <a:srgbClr val="D1501F"/>
    <a:srgbClr val="C45911"/>
    <a:srgbClr val="0099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22" autoAdjust="0"/>
    <p:restoredTop sz="95799" autoAdjust="0"/>
  </p:normalViewPr>
  <p:slideViewPr>
    <p:cSldViewPr>
      <p:cViewPr varScale="1">
        <p:scale>
          <a:sx n="83" d="100"/>
          <a:sy n="83" d="100"/>
        </p:scale>
        <p:origin x="102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EAABF-1A21-4BDA-A92C-F0636835B84E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57FB8-63EF-4E13-93FB-D2905A6BA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11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57FB8-63EF-4E13-93FB-D2905A6BAD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8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57FB8-63EF-4E13-93FB-D2905A6BAD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36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57FB8-63EF-4E13-93FB-D2905A6BAD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90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57FB8-63EF-4E13-93FB-D2905A6BAD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75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57FB8-63EF-4E13-93FB-D2905A6BAD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01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57FB8-63EF-4E13-93FB-D2905A6BAD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42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57FB8-63EF-4E13-93FB-D2905A6BAD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09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57FB8-63EF-4E13-93FB-D2905A6BAD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74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57FB8-63EF-4E13-93FB-D2905A6BAD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69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57FB8-63EF-4E13-93FB-D2905A6BAD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3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E089-62ED-4B99-9D85-4233106172C3}" type="datetime1">
              <a:rPr lang="ru-RU" smtClean="0"/>
              <a:t>13.01.2018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53771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742B-6A67-44BA-9E65-E8ED5897B169}" type="datetime1">
              <a:rPr lang="ru-RU" smtClean="0"/>
              <a:t>13.01.2018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59468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B4FD-8306-4B74-B1F8-D2E67870986E}" type="datetime1">
              <a:rPr lang="ru-RU" smtClean="0"/>
              <a:t>13.01.2018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73288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D2F2-8EAD-4248-A8AF-937EE57F2432}" type="datetime1">
              <a:rPr lang="ru-RU" smtClean="0"/>
              <a:t>13.01.2018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7072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B655-9686-4700-A3E3-2677DD26807C}" type="datetime1">
              <a:rPr lang="ru-RU" smtClean="0"/>
              <a:t>13.01.2018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65096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A3A0-0963-40F8-917D-76DEAAEFC216}" type="datetime1">
              <a:rPr lang="ru-RU" smtClean="0"/>
              <a:t>13.01.2018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02250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FADE-2241-4AB9-A208-782AC4633E65}" type="datetime1">
              <a:rPr lang="ru-RU" smtClean="0"/>
              <a:t>13.01.2018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8285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BB79-FB1F-4563-8AEC-F75E8EA4533C}" type="datetime1">
              <a:rPr lang="ru-RU" smtClean="0"/>
              <a:t>13.01.2018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660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EBD2-D067-4C87-98E7-17140CF67479}" type="datetime1">
              <a:rPr lang="ru-RU" smtClean="0"/>
              <a:t>13.01.2018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86564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70F8-514C-479C-AACB-5022023134F7}" type="datetime1">
              <a:rPr lang="ru-RU" smtClean="0"/>
              <a:t>13.01.2018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06121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611C-DD27-4ADB-92CD-801180824883}" type="datetime1">
              <a:rPr lang="ru-RU" smtClean="0"/>
              <a:t>13.01.2018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43244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C2E8B-7AD5-4B74-A391-C1BAFFD06762}" type="datetime1">
              <a:rPr lang="ru-RU" smtClean="0"/>
              <a:t>13.01.2018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59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deosharp.inf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Фигура, имеющая форму буквы L 6"/>
          <p:cNvSpPr/>
          <p:nvPr/>
        </p:nvSpPr>
        <p:spPr>
          <a:xfrm rot="10800000">
            <a:off x="-1" y="0"/>
            <a:ext cx="12215804" cy="6857999"/>
          </a:xfrm>
          <a:prstGeom prst="corner">
            <a:avLst>
              <a:gd name="adj1" fmla="val 6267"/>
              <a:gd name="adj2" fmla="val 6637"/>
            </a:avLst>
          </a:prstGeom>
          <a:solidFill>
            <a:srgbClr val="6D6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49559" y="4480335"/>
            <a:ext cx="8458200" cy="698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rgbClr val="6D6D6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Выбор технологии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44864" y="2489539"/>
            <a:ext cx="89659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D1501F"/>
                </a:solidFill>
                <a:latin typeface="Segoe UI Light" pitchFamily="34" charset="0"/>
              </a:rPr>
              <a:t>Новогодний Лабиринт</a:t>
            </a:r>
            <a:br>
              <a:rPr lang="en-US" sz="6000" b="1" dirty="0">
                <a:solidFill>
                  <a:srgbClr val="D1501F"/>
                </a:solidFill>
                <a:latin typeface="Segoe UI Light" pitchFamily="34" charset="0"/>
              </a:rPr>
            </a:br>
            <a:r>
              <a:rPr lang="ru-RU" sz="3600" b="1" dirty="0">
                <a:solidFill>
                  <a:srgbClr val="D1501F"/>
                </a:solidFill>
                <a:latin typeface="Segoe UI Light" pitchFamily="34" charset="0"/>
              </a:rPr>
              <a:t>графика, музыка, клавиатура, алгоритм</a:t>
            </a:r>
            <a:endParaRPr lang="en-US" sz="3600" dirty="0">
              <a:solidFill>
                <a:srgbClr val="D1501F"/>
              </a:solidFill>
              <a:latin typeface="Segoe UI Ligh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449" y="457200"/>
            <a:ext cx="1899151" cy="81753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447800" y="110734"/>
            <a:ext cx="5029200" cy="215444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Video Developer Network</a:t>
            </a: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8738506" y="3483424"/>
            <a:ext cx="6553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Информационный видеосервис для разработчиков программного обеспечения</a:t>
            </a:r>
            <a:endParaRPr lang="en-US" sz="1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76200"/>
            <a:ext cx="1023211" cy="28451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707759" y="110734"/>
            <a:ext cx="1828800" cy="215444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http://itvdn.com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4" t="16041" r="26020" b="29812"/>
          <a:stretch/>
        </p:blipFill>
        <p:spPr>
          <a:xfrm>
            <a:off x="9067800" y="5460471"/>
            <a:ext cx="219075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86782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343650"/>
            <a:ext cx="12192000" cy="533400"/>
          </a:xfrm>
          <a:prstGeom prst="rect">
            <a:avLst/>
          </a:prstGeom>
          <a:solidFill>
            <a:srgbClr val="6E6E6E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4038600" y="6458795"/>
            <a:ext cx="792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Video Developer Network                                                       http://itvdn.com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3241" y="6431280"/>
            <a:ext cx="11507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ITVDN</a:t>
            </a:r>
            <a:endParaRPr lang="en-US" sz="20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177200" y="6404572"/>
            <a:ext cx="178914" cy="411555"/>
            <a:chOff x="4724400" y="3098418"/>
            <a:chExt cx="178914" cy="411555"/>
          </a:xfrm>
        </p:grpSpPr>
        <p:sp>
          <p:nvSpPr>
            <p:cNvPr id="19" name="Блок-схема: данные 27"/>
            <p:cNvSpPr/>
            <p:nvPr/>
          </p:nvSpPr>
          <p:spPr>
            <a:xfrm rot="5400000" flipH="1">
              <a:off x="4611960" y="3312840"/>
              <a:ext cx="309573" cy="8469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1343"/>
                <a:gd name="connsiteY0" fmla="*/ 10000 h 10000"/>
                <a:gd name="connsiteX1" fmla="*/ 2000 w 11343"/>
                <a:gd name="connsiteY1" fmla="*/ 0 h 10000"/>
                <a:gd name="connsiteX2" fmla="*/ 11343 w 11343"/>
                <a:gd name="connsiteY2" fmla="*/ 302 h 10000"/>
                <a:gd name="connsiteX3" fmla="*/ 8000 w 11343"/>
                <a:gd name="connsiteY3" fmla="*/ 10000 h 10000"/>
                <a:gd name="connsiteX4" fmla="*/ 0 w 11343"/>
                <a:gd name="connsiteY4" fmla="*/ 10000 h 10000"/>
                <a:gd name="connsiteX0" fmla="*/ 0 w 11019"/>
                <a:gd name="connsiteY0" fmla="*/ 10000 h 10000"/>
                <a:gd name="connsiteX1" fmla="*/ 1676 w 11019"/>
                <a:gd name="connsiteY1" fmla="*/ 0 h 10000"/>
                <a:gd name="connsiteX2" fmla="*/ 11019 w 11019"/>
                <a:gd name="connsiteY2" fmla="*/ 302 h 10000"/>
                <a:gd name="connsiteX3" fmla="*/ 7676 w 11019"/>
                <a:gd name="connsiteY3" fmla="*/ 10000 h 10000"/>
                <a:gd name="connsiteX4" fmla="*/ 0 w 11019"/>
                <a:gd name="connsiteY4" fmla="*/ 10000 h 10000"/>
                <a:gd name="connsiteX0" fmla="*/ 0 w 11019"/>
                <a:gd name="connsiteY0" fmla="*/ 10151 h 10151"/>
                <a:gd name="connsiteX1" fmla="*/ 3759 w 11019"/>
                <a:gd name="connsiteY1" fmla="*/ 0 h 10151"/>
                <a:gd name="connsiteX2" fmla="*/ 11019 w 11019"/>
                <a:gd name="connsiteY2" fmla="*/ 453 h 10151"/>
                <a:gd name="connsiteX3" fmla="*/ 7676 w 11019"/>
                <a:gd name="connsiteY3" fmla="*/ 10151 h 10151"/>
                <a:gd name="connsiteX4" fmla="*/ 0 w 11019"/>
                <a:gd name="connsiteY4" fmla="*/ 10151 h 10151"/>
                <a:gd name="connsiteX0" fmla="*/ 0 w 11019"/>
                <a:gd name="connsiteY0" fmla="*/ 9698 h 9698"/>
                <a:gd name="connsiteX1" fmla="*/ 4685 w 11019"/>
                <a:gd name="connsiteY1" fmla="*/ 1 h 9698"/>
                <a:gd name="connsiteX2" fmla="*/ 11019 w 11019"/>
                <a:gd name="connsiteY2" fmla="*/ 0 h 9698"/>
                <a:gd name="connsiteX3" fmla="*/ 7676 w 11019"/>
                <a:gd name="connsiteY3" fmla="*/ 9698 h 9698"/>
                <a:gd name="connsiteX4" fmla="*/ 0 w 11019"/>
                <a:gd name="connsiteY4" fmla="*/ 9698 h 9698"/>
                <a:gd name="connsiteX0" fmla="*/ 0 w 10000"/>
                <a:gd name="connsiteY0" fmla="*/ 10155 h 10155"/>
                <a:gd name="connsiteX1" fmla="*/ 3202 w 10000"/>
                <a:gd name="connsiteY1" fmla="*/ 0 h 10155"/>
                <a:gd name="connsiteX2" fmla="*/ 10000 w 10000"/>
                <a:gd name="connsiteY2" fmla="*/ 155 h 10155"/>
                <a:gd name="connsiteX3" fmla="*/ 6966 w 10000"/>
                <a:gd name="connsiteY3" fmla="*/ 10155 h 10155"/>
                <a:gd name="connsiteX4" fmla="*/ 0 w 10000"/>
                <a:gd name="connsiteY4" fmla="*/ 10155 h 1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155">
                  <a:moveTo>
                    <a:pt x="0" y="10155"/>
                  </a:moveTo>
                  <a:lnTo>
                    <a:pt x="3202" y="0"/>
                  </a:lnTo>
                  <a:lnTo>
                    <a:pt x="10000" y="155"/>
                  </a:lnTo>
                  <a:lnTo>
                    <a:pt x="6966" y="10155"/>
                  </a:lnTo>
                  <a:lnTo>
                    <a:pt x="0" y="101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Блок-схема: данные 27"/>
            <p:cNvSpPr/>
            <p:nvPr/>
          </p:nvSpPr>
          <p:spPr>
            <a:xfrm rot="5400000" flipH="1">
              <a:off x="4706181" y="3210858"/>
              <a:ext cx="309573" cy="8469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1343"/>
                <a:gd name="connsiteY0" fmla="*/ 10000 h 10000"/>
                <a:gd name="connsiteX1" fmla="*/ 2000 w 11343"/>
                <a:gd name="connsiteY1" fmla="*/ 0 h 10000"/>
                <a:gd name="connsiteX2" fmla="*/ 11343 w 11343"/>
                <a:gd name="connsiteY2" fmla="*/ 302 h 10000"/>
                <a:gd name="connsiteX3" fmla="*/ 8000 w 11343"/>
                <a:gd name="connsiteY3" fmla="*/ 10000 h 10000"/>
                <a:gd name="connsiteX4" fmla="*/ 0 w 11343"/>
                <a:gd name="connsiteY4" fmla="*/ 10000 h 10000"/>
                <a:gd name="connsiteX0" fmla="*/ 0 w 11019"/>
                <a:gd name="connsiteY0" fmla="*/ 10000 h 10000"/>
                <a:gd name="connsiteX1" fmla="*/ 1676 w 11019"/>
                <a:gd name="connsiteY1" fmla="*/ 0 h 10000"/>
                <a:gd name="connsiteX2" fmla="*/ 11019 w 11019"/>
                <a:gd name="connsiteY2" fmla="*/ 302 h 10000"/>
                <a:gd name="connsiteX3" fmla="*/ 7676 w 11019"/>
                <a:gd name="connsiteY3" fmla="*/ 10000 h 10000"/>
                <a:gd name="connsiteX4" fmla="*/ 0 w 11019"/>
                <a:gd name="connsiteY4" fmla="*/ 10000 h 10000"/>
                <a:gd name="connsiteX0" fmla="*/ 0 w 11019"/>
                <a:gd name="connsiteY0" fmla="*/ 10151 h 10151"/>
                <a:gd name="connsiteX1" fmla="*/ 3759 w 11019"/>
                <a:gd name="connsiteY1" fmla="*/ 0 h 10151"/>
                <a:gd name="connsiteX2" fmla="*/ 11019 w 11019"/>
                <a:gd name="connsiteY2" fmla="*/ 453 h 10151"/>
                <a:gd name="connsiteX3" fmla="*/ 7676 w 11019"/>
                <a:gd name="connsiteY3" fmla="*/ 10151 h 10151"/>
                <a:gd name="connsiteX4" fmla="*/ 0 w 11019"/>
                <a:gd name="connsiteY4" fmla="*/ 10151 h 10151"/>
                <a:gd name="connsiteX0" fmla="*/ 0 w 11019"/>
                <a:gd name="connsiteY0" fmla="*/ 9698 h 9698"/>
                <a:gd name="connsiteX1" fmla="*/ 4685 w 11019"/>
                <a:gd name="connsiteY1" fmla="*/ 1 h 9698"/>
                <a:gd name="connsiteX2" fmla="*/ 11019 w 11019"/>
                <a:gd name="connsiteY2" fmla="*/ 0 h 9698"/>
                <a:gd name="connsiteX3" fmla="*/ 7676 w 11019"/>
                <a:gd name="connsiteY3" fmla="*/ 9698 h 9698"/>
                <a:gd name="connsiteX4" fmla="*/ 0 w 11019"/>
                <a:gd name="connsiteY4" fmla="*/ 9698 h 9698"/>
                <a:gd name="connsiteX0" fmla="*/ 0 w 10000"/>
                <a:gd name="connsiteY0" fmla="*/ 10155 h 10155"/>
                <a:gd name="connsiteX1" fmla="*/ 3202 w 10000"/>
                <a:gd name="connsiteY1" fmla="*/ 0 h 10155"/>
                <a:gd name="connsiteX2" fmla="*/ 10000 w 10000"/>
                <a:gd name="connsiteY2" fmla="*/ 155 h 10155"/>
                <a:gd name="connsiteX3" fmla="*/ 6966 w 10000"/>
                <a:gd name="connsiteY3" fmla="*/ 10155 h 10155"/>
                <a:gd name="connsiteX4" fmla="*/ 0 w 10000"/>
                <a:gd name="connsiteY4" fmla="*/ 10155 h 1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155">
                  <a:moveTo>
                    <a:pt x="0" y="10155"/>
                  </a:moveTo>
                  <a:lnTo>
                    <a:pt x="3202" y="0"/>
                  </a:lnTo>
                  <a:lnTo>
                    <a:pt x="10000" y="155"/>
                  </a:lnTo>
                  <a:lnTo>
                    <a:pt x="6966" y="10155"/>
                  </a:lnTo>
                  <a:lnTo>
                    <a:pt x="0" y="1015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0" y="228600"/>
            <a:ext cx="12192000" cy="533400"/>
          </a:xfrm>
          <a:prstGeom prst="rect">
            <a:avLst/>
          </a:prstGeom>
          <a:solidFill>
            <a:srgbClr val="6E6E6E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981200" y="22860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Радуга за бортом</a:t>
            </a:r>
            <a:endParaRPr lang="en-US" sz="3600" dirty="0">
              <a:solidFill>
                <a:schemeClr val="bg1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021F30-1D4A-478A-B987-766B00D26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84" y="1166765"/>
            <a:ext cx="7086032" cy="470063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FE0B96F-8D35-47F8-A376-2D034ADF4DB2}"/>
              </a:ext>
            </a:extLst>
          </p:cNvPr>
          <p:cNvSpPr txBox="1"/>
          <p:nvPr/>
        </p:nvSpPr>
        <p:spPr>
          <a:xfrm>
            <a:off x="7696200" y="1078682"/>
            <a:ext cx="4267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Набрать программу</a:t>
            </a:r>
          </a:p>
          <a:p>
            <a:r>
              <a:rPr lang="en-US" sz="2400" dirty="0"/>
              <a:t>	10 BORDER 0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dirty="0">
                <a:solidFill>
                  <a:srgbClr val="0000FF"/>
                </a:solidFill>
              </a:rPr>
              <a:t>[1] [0] [B] [0] [Enter]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/>
              <a:t>	…</a:t>
            </a:r>
            <a:br>
              <a:rPr lang="en-US" sz="2400" dirty="0"/>
            </a:br>
            <a:r>
              <a:rPr lang="en-US" sz="2400" dirty="0"/>
              <a:t>	19 PAUSE 1</a:t>
            </a:r>
          </a:p>
          <a:p>
            <a:r>
              <a:rPr lang="en-US" sz="2400" dirty="0"/>
              <a:t>	</a:t>
            </a:r>
            <a:r>
              <a:rPr lang="en-US" sz="2400" dirty="0">
                <a:solidFill>
                  <a:srgbClr val="0000FF"/>
                </a:solidFill>
              </a:rPr>
              <a:t>[1] [9] [M] [1] [Enter]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/>
              <a:t>	20 GO TO 10</a:t>
            </a:r>
          </a:p>
          <a:p>
            <a:r>
              <a:rPr lang="en-US" sz="2400" dirty="0"/>
              <a:t>	</a:t>
            </a:r>
            <a:r>
              <a:rPr lang="en-US" sz="2400" dirty="0">
                <a:solidFill>
                  <a:srgbClr val="0000FF"/>
                </a:solidFill>
              </a:rPr>
              <a:t>[2] [0] [G] [1] [0] [Enter]</a:t>
            </a:r>
          </a:p>
          <a:p>
            <a:r>
              <a:rPr lang="ru-RU" sz="2400" b="1" dirty="0"/>
              <a:t>Запустить</a:t>
            </a:r>
            <a:br>
              <a:rPr lang="en-US" sz="2400" b="1" dirty="0"/>
            </a:br>
            <a:r>
              <a:rPr lang="en-US" sz="2400" dirty="0"/>
              <a:t>	RUN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dirty="0">
                <a:solidFill>
                  <a:srgbClr val="0000FF"/>
                </a:solidFill>
              </a:rPr>
              <a:t>[R] [Enter]</a:t>
            </a:r>
          </a:p>
          <a:p>
            <a:r>
              <a:rPr lang="ru-RU" sz="2400" b="1" dirty="0"/>
              <a:t>Остановить</a:t>
            </a:r>
            <a:br>
              <a:rPr lang="en-US" sz="2400" b="1" dirty="0"/>
            </a:br>
            <a:r>
              <a:rPr lang="en-US" sz="2400" dirty="0"/>
              <a:t>	</a:t>
            </a:r>
            <a:r>
              <a:rPr lang="en-US" sz="2400" dirty="0">
                <a:solidFill>
                  <a:srgbClr val="0000FF"/>
                </a:solidFill>
              </a:rPr>
              <a:t>[Shift] + [Space]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0363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228600"/>
            <a:ext cx="12192000" cy="533400"/>
          </a:xfrm>
          <a:prstGeom prst="rect">
            <a:avLst/>
          </a:prstGeom>
          <a:solidFill>
            <a:srgbClr val="6E6E6E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6201" y="190500"/>
            <a:ext cx="1199565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Информационный видеосервис для разработчиков программного обеспечения</a:t>
            </a:r>
            <a:endParaRPr lang="en-US" sz="2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343650"/>
            <a:ext cx="12192000" cy="533400"/>
          </a:xfrm>
          <a:prstGeom prst="rect">
            <a:avLst/>
          </a:prstGeom>
          <a:solidFill>
            <a:srgbClr val="6E6E6E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4038600" y="6458795"/>
            <a:ext cx="792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Video Developer Network                                                       http://itvdn.com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3241" y="6431280"/>
            <a:ext cx="1226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ITVDN</a:t>
            </a:r>
            <a:endParaRPr lang="en-US" sz="2000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177200" y="6404572"/>
            <a:ext cx="178914" cy="411555"/>
            <a:chOff x="4724400" y="3098418"/>
            <a:chExt cx="178914" cy="411555"/>
          </a:xfrm>
        </p:grpSpPr>
        <p:sp>
          <p:nvSpPr>
            <p:cNvPr id="20" name="Блок-схема: данные 27"/>
            <p:cNvSpPr/>
            <p:nvPr/>
          </p:nvSpPr>
          <p:spPr>
            <a:xfrm rot="5400000" flipH="1">
              <a:off x="4611960" y="3312840"/>
              <a:ext cx="309573" cy="8469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1343"/>
                <a:gd name="connsiteY0" fmla="*/ 10000 h 10000"/>
                <a:gd name="connsiteX1" fmla="*/ 2000 w 11343"/>
                <a:gd name="connsiteY1" fmla="*/ 0 h 10000"/>
                <a:gd name="connsiteX2" fmla="*/ 11343 w 11343"/>
                <a:gd name="connsiteY2" fmla="*/ 302 h 10000"/>
                <a:gd name="connsiteX3" fmla="*/ 8000 w 11343"/>
                <a:gd name="connsiteY3" fmla="*/ 10000 h 10000"/>
                <a:gd name="connsiteX4" fmla="*/ 0 w 11343"/>
                <a:gd name="connsiteY4" fmla="*/ 10000 h 10000"/>
                <a:gd name="connsiteX0" fmla="*/ 0 w 11019"/>
                <a:gd name="connsiteY0" fmla="*/ 10000 h 10000"/>
                <a:gd name="connsiteX1" fmla="*/ 1676 w 11019"/>
                <a:gd name="connsiteY1" fmla="*/ 0 h 10000"/>
                <a:gd name="connsiteX2" fmla="*/ 11019 w 11019"/>
                <a:gd name="connsiteY2" fmla="*/ 302 h 10000"/>
                <a:gd name="connsiteX3" fmla="*/ 7676 w 11019"/>
                <a:gd name="connsiteY3" fmla="*/ 10000 h 10000"/>
                <a:gd name="connsiteX4" fmla="*/ 0 w 11019"/>
                <a:gd name="connsiteY4" fmla="*/ 10000 h 10000"/>
                <a:gd name="connsiteX0" fmla="*/ 0 w 11019"/>
                <a:gd name="connsiteY0" fmla="*/ 10151 h 10151"/>
                <a:gd name="connsiteX1" fmla="*/ 3759 w 11019"/>
                <a:gd name="connsiteY1" fmla="*/ 0 h 10151"/>
                <a:gd name="connsiteX2" fmla="*/ 11019 w 11019"/>
                <a:gd name="connsiteY2" fmla="*/ 453 h 10151"/>
                <a:gd name="connsiteX3" fmla="*/ 7676 w 11019"/>
                <a:gd name="connsiteY3" fmla="*/ 10151 h 10151"/>
                <a:gd name="connsiteX4" fmla="*/ 0 w 11019"/>
                <a:gd name="connsiteY4" fmla="*/ 10151 h 10151"/>
                <a:gd name="connsiteX0" fmla="*/ 0 w 11019"/>
                <a:gd name="connsiteY0" fmla="*/ 9698 h 9698"/>
                <a:gd name="connsiteX1" fmla="*/ 4685 w 11019"/>
                <a:gd name="connsiteY1" fmla="*/ 1 h 9698"/>
                <a:gd name="connsiteX2" fmla="*/ 11019 w 11019"/>
                <a:gd name="connsiteY2" fmla="*/ 0 h 9698"/>
                <a:gd name="connsiteX3" fmla="*/ 7676 w 11019"/>
                <a:gd name="connsiteY3" fmla="*/ 9698 h 9698"/>
                <a:gd name="connsiteX4" fmla="*/ 0 w 11019"/>
                <a:gd name="connsiteY4" fmla="*/ 9698 h 9698"/>
                <a:gd name="connsiteX0" fmla="*/ 0 w 10000"/>
                <a:gd name="connsiteY0" fmla="*/ 10155 h 10155"/>
                <a:gd name="connsiteX1" fmla="*/ 3202 w 10000"/>
                <a:gd name="connsiteY1" fmla="*/ 0 h 10155"/>
                <a:gd name="connsiteX2" fmla="*/ 10000 w 10000"/>
                <a:gd name="connsiteY2" fmla="*/ 155 h 10155"/>
                <a:gd name="connsiteX3" fmla="*/ 6966 w 10000"/>
                <a:gd name="connsiteY3" fmla="*/ 10155 h 10155"/>
                <a:gd name="connsiteX4" fmla="*/ 0 w 10000"/>
                <a:gd name="connsiteY4" fmla="*/ 10155 h 1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155">
                  <a:moveTo>
                    <a:pt x="0" y="10155"/>
                  </a:moveTo>
                  <a:lnTo>
                    <a:pt x="3202" y="0"/>
                  </a:lnTo>
                  <a:lnTo>
                    <a:pt x="10000" y="155"/>
                  </a:lnTo>
                  <a:lnTo>
                    <a:pt x="6966" y="10155"/>
                  </a:lnTo>
                  <a:lnTo>
                    <a:pt x="0" y="101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Блок-схема: данные 27"/>
            <p:cNvSpPr/>
            <p:nvPr/>
          </p:nvSpPr>
          <p:spPr>
            <a:xfrm rot="5400000" flipH="1">
              <a:off x="4706181" y="3210858"/>
              <a:ext cx="309573" cy="8469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1343"/>
                <a:gd name="connsiteY0" fmla="*/ 10000 h 10000"/>
                <a:gd name="connsiteX1" fmla="*/ 2000 w 11343"/>
                <a:gd name="connsiteY1" fmla="*/ 0 h 10000"/>
                <a:gd name="connsiteX2" fmla="*/ 11343 w 11343"/>
                <a:gd name="connsiteY2" fmla="*/ 302 h 10000"/>
                <a:gd name="connsiteX3" fmla="*/ 8000 w 11343"/>
                <a:gd name="connsiteY3" fmla="*/ 10000 h 10000"/>
                <a:gd name="connsiteX4" fmla="*/ 0 w 11343"/>
                <a:gd name="connsiteY4" fmla="*/ 10000 h 10000"/>
                <a:gd name="connsiteX0" fmla="*/ 0 w 11019"/>
                <a:gd name="connsiteY0" fmla="*/ 10000 h 10000"/>
                <a:gd name="connsiteX1" fmla="*/ 1676 w 11019"/>
                <a:gd name="connsiteY1" fmla="*/ 0 h 10000"/>
                <a:gd name="connsiteX2" fmla="*/ 11019 w 11019"/>
                <a:gd name="connsiteY2" fmla="*/ 302 h 10000"/>
                <a:gd name="connsiteX3" fmla="*/ 7676 w 11019"/>
                <a:gd name="connsiteY3" fmla="*/ 10000 h 10000"/>
                <a:gd name="connsiteX4" fmla="*/ 0 w 11019"/>
                <a:gd name="connsiteY4" fmla="*/ 10000 h 10000"/>
                <a:gd name="connsiteX0" fmla="*/ 0 w 11019"/>
                <a:gd name="connsiteY0" fmla="*/ 10151 h 10151"/>
                <a:gd name="connsiteX1" fmla="*/ 3759 w 11019"/>
                <a:gd name="connsiteY1" fmla="*/ 0 h 10151"/>
                <a:gd name="connsiteX2" fmla="*/ 11019 w 11019"/>
                <a:gd name="connsiteY2" fmla="*/ 453 h 10151"/>
                <a:gd name="connsiteX3" fmla="*/ 7676 w 11019"/>
                <a:gd name="connsiteY3" fmla="*/ 10151 h 10151"/>
                <a:gd name="connsiteX4" fmla="*/ 0 w 11019"/>
                <a:gd name="connsiteY4" fmla="*/ 10151 h 10151"/>
                <a:gd name="connsiteX0" fmla="*/ 0 w 11019"/>
                <a:gd name="connsiteY0" fmla="*/ 9698 h 9698"/>
                <a:gd name="connsiteX1" fmla="*/ 4685 w 11019"/>
                <a:gd name="connsiteY1" fmla="*/ 1 h 9698"/>
                <a:gd name="connsiteX2" fmla="*/ 11019 w 11019"/>
                <a:gd name="connsiteY2" fmla="*/ 0 h 9698"/>
                <a:gd name="connsiteX3" fmla="*/ 7676 w 11019"/>
                <a:gd name="connsiteY3" fmla="*/ 9698 h 9698"/>
                <a:gd name="connsiteX4" fmla="*/ 0 w 11019"/>
                <a:gd name="connsiteY4" fmla="*/ 9698 h 9698"/>
                <a:gd name="connsiteX0" fmla="*/ 0 w 10000"/>
                <a:gd name="connsiteY0" fmla="*/ 10155 h 10155"/>
                <a:gd name="connsiteX1" fmla="*/ 3202 w 10000"/>
                <a:gd name="connsiteY1" fmla="*/ 0 h 10155"/>
                <a:gd name="connsiteX2" fmla="*/ 10000 w 10000"/>
                <a:gd name="connsiteY2" fmla="*/ 155 h 10155"/>
                <a:gd name="connsiteX3" fmla="*/ 6966 w 10000"/>
                <a:gd name="connsiteY3" fmla="*/ 10155 h 10155"/>
                <a:gd name="connsiteX4" fmla="*/ 0 w 10000"/>
                <a:gd name="connsiteY4" fmla="*/ 10155 h 1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155">
                  <a:moveTo>
                    <a:pt x="0" y="10155"/>
                  </a:moveTo>
                  <a:lnTo>
                    <a:pt x="3202" y="0"/>
                  </a:lnTo>
                  <a:lnTo>
                    <a:pt x="10000" y="155"/>
                  </a:lnTo>
                  <a:lnTo>
                    <a:pt x="6966" y="10155"/>
                  </a:lnTo>
                  <a:lnTo>
                    <a:pt x="0" y="1015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4" t="16041" r="26020" b="29812"/>
          <a:stretch/>
        </p:blipFill>
        <p:spPr>
          <a:xfrm>
            <a:off x="4694836" y="2447046"/>
            <a:ext cx="2758380" cy="14391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44" y="5715000"/>
            <a:ext cx="6509763" cy="41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40921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533400"/>
          </a:xfrm>
          <a:prstGeom prst="rect">
            <a:avLst/>
          </a:prstGeom>
          <a:solidFill>
            <a:srgbClr val="6E6E6E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981200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Java Design Patterns</a:t>
            </a:r>
          </a:p>
        </p:txBody>
      </p:sp>
      <p:sp>
        <p:nvSpPr>
          <p:cNvPr id="6" name="Прямоугольник 1"/>
          <p:cNvSpPr/>
          <p:nvPr/>
        </p:nvSpPr>
        <p:spPr>
          <a:xfrm>
            <a:off x="1981200" y="4756354"/>
            <a:ext cx="25946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D04E1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Волосатов</a:t>
            </a:r>
            <a:br>
              <a:rPr lang="ru-RU" sz="2000" dirty="0">
                <a:solidFill>
                  <a:srgbClr val="D04E1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2000" dirty="0">
                <a:solidFill>
                  <a:srgbClr val="D04E1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Евгений Витольдович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81200" y="1149584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rgbClr val="D04E1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Автор курса</a:t>
            </a:r>
            <a:endParaRPr lang="en-US" sz="4000" dirty="0">
              <a:solidFill>
                <a:srgbClr val="D04E1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343650"/>
            <a:ext cx="12192000" cy="533400"/>
          </a:xfrm>
          <a:prstGeom prst="rect">
            <a:avLst/>
          </a:prstGeom>
          <a:solidFill>
            <a:srgbClr val="6E6E6E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>
            <a:off x="4038600" y="6458795"/>
            <a:ext cx="792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Video Developer Network                                                       http://itvdn.com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73241" y="6431280"/>
            <a:ext cx="10745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ITVDN</a:t>
            </a:r>
            <a:endParaRPr lang="en-US" sz="2000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177200" y="6404572"/>
            <a:ext cx="178914" cy="411555"/>
            <a:chOff x="4724400" y="3098418"/>
            <a:chExt cx="178914" cy="411555"/>
          </a:xfrm>
        </p:grpSpPr>
        <p:sp>
          <p:nvSpPr>
            <p:cNvPr id="28" name="Блок-схема: данные 27"/>
            <p:cNvSpPr/>
            <p:nvPr/>
          </p:nvSpPr>
          <p:spPr>
            <a:xfrm rot="5400000" flipH="1">
              <a:off x="4611960" y="3312840"/>
              <a:ext cx="309573" cy="8469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1343"/>
                <a:gd name="connsiteY0" fmla="*/ 10000 h 10000"/>
                <a:gd name="connsiteX1" fmla="*/ 2000 w 11343"/>
                <a:gd name="connsiteY1" fmla="*/ 0 h 10000"/>
                <a:gd name="connsiteX2" fmla="*/ 11343 w 11343"/>
                <a:gd name="connsiteY2" fmla="*/ 302 h 10000"/>
                <a:gd name="connsiteX3" fmla="*/ 8000 w 11343"/>
                <a:gd name="connsiteY3" fmla="*/ 10000 h 10000"/>
                <a:gd name="connsiteX4" fmla="*/ 0 w 11343"/>
                <a:gd name="connsiteY4" fmla="*/ 10000 h 10000"/>
                <a:gd name="connsiteX0" fmla="*/ 0 w 11019"/>
                <a:gd name="connsiteY0" fmla="*/ 10000 h 10000"/>
                <a:gd name="connsiteX1" fmla="*/ 1676 w 11019"/>
                <a:gd name="connsiteY1" fmla="*/ 0 h 10000"/>
                <a:gd name="connsiteX2" fmla="*/ 11019 w 11019"/>
                <a:gd name="connsiteY2" fmla="*/ 302 h 10000"/>
                <a:gd name="connsiteX3" fmla="*/ 7676 w 11019"/>
                <a:gd name="connsiteY3" fmla="*/ 10000 h 10000"/>
                <a:gd name="connsiteX4" fmla="*/ 0 w 11019"/>
                <a:gd name="connsiteY4" fmla="*/ 10000 h 10000"/>
                <a:gd name="connsiteX0" fmla="*/ 0 w 11019"/>
                <a:gd name="connsiteY0" fmla="*/ 10151 h 10151"/>
                <a:gd name="connsiteX1" fmla="*/ 3759 w 11019"/>
                <a:gd name="connsiteY1" fmla="*/ 0 h 10151"/>
                <a:gd name="connsiteX2" fmla="*/ 11019 w 11019"/>
                <a:gd name="connsiteY2" fmla="*/ 453 h 10151"/>
                <a:gd name="connsiteX3" fmla="*/ 7676 w 11019"/>
                <a:gd name="connsiteY3" fmla="*/ 10151 h 10151"/>
                <a:gd name="connsiteX4" fmla="*/ 0 w 11019"/>
                <a:gd name="connsiteY4" fmla="*/ 10151 h 10151"/>
                <a:gd name="connsiteX0" fmla="*/ 0 w 11019"/>
                <a:gd name="connsiteY0" fmla="*/ 9698 h 9698"/>
                <a:gd name="connsiteX1" fmla="*/ 4685 w 11019"/>
                <a:gd name="connsiteY1" fmla="*/ 1 h 9698"/>
                <a:gd name="connsiteX2" fmla="*/ 11019 w 11019"/>
                <a:gd name="connsiteY2" fmla="*/ 0 h 9698"/>
                <a:gd name="connsiteX3" fmla="*/ 7676 w 11019"/>
                <a:gd name="connsiteY3" fmla="*/ 9698 h 9698"/>
                <a:gd name="connsiteX4" fmla="*/ 0 w 11019"/>
                <a:gd name="connsiteY4" fmla="*/ 9698 h 9698"/>
                <a:gd name="connsiteX0" fmla="*/ 0 w 10000"/>
                <a:gd name="connsiteY0" fmla="*/ 10155 h 10155"/>
                <a:gd name="connsiteX1" fmla="*/ 3202 w 10000"/>
                <a:gd name="connsiteY1" fmla="*/ 0 h 10155"/>
                <a:gd name="connsiteX2" fmla="*/ 10000 w 10000"/>
                <a:gd name="connsiteY2" fmla="*/ 155 h 10155"/>
                <a:gd name="connsiteX3" fmla="*/ 6966 w 10000"/>
                <a:gd name="connsiteY3" fmla="*/ 10155 h 10155"/>
                <a:gd name="connsiteX4" fmla="*/ 0 w 10000"/>
                <a:gd name="connsiteY4" fmla="*/ 10155 h 1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155">
                  <a:moveTo>
                    <a:pt x="0" y="10155"/>
                  </a:moveTo>
                  <a:lnTo>
                    <a:pt x="3202" y="0"/>
                  </a:lnTo>
                  <a:lnTo>
                    <a:pt x="10000" y="155"/>
                  </a:lnTo>
                  <a:lnTo>
                    <a:pt x="6966" y="10155"/>
                  </a:lnTo>
                  <a:lnTo>
                    <a:pt x="0" y="101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Блок-схема: данные 27"/>
            <p:cNvSpPr/>
            <p:nvPr/>
          </p:nvSpPr>
          <p:spPr>
            <a:xfrm rot="5400000" flipH="1">
              <a:off x="4706181" y="3210858"/>
              <a:ext cx="309573" cy="8469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1343"/>
                <a:gd name="connsiteY0" fmla="*/ 10000 h 10000"/>
                <a:gd name="connsiteX1" fmla="*/ 2000 w 11343"/>
                <a:gd name="connsiteY1" fmla="*/ 0 h 10000"/>
                <a:gd name="connsiteX2" fmla="*/ 11343 w 11343"/>
                <a:gd name="connsiteY2" fmla="*/ 302 h 10000"/>
                <a:gd name="connsiteX3" fmla="*/ 8000 w 11343"/>
                <a:gd name="connsiteY3" fmla="*/ 10000 h 10000"/>
                <a:gd name="connsiteX4" fmla="*/ 0 w 11343"/>
                <a:gd name="connsiteY4" fmla="*/ 10000 h 10000"/>
                <a:gd name="connsiteX0" fmla="*/ 0 w 11019"/>
                <a:gd name="connsiteY0" fmla="*/ 10000 h 10000"/>
                <a:gd name="connsiteX1" fmla="*/ 1676 w 11019"/>
                <a:gd name="connsiteY1" fmla="*/ 0 h 10000"/>
                <a:gd name="connsiteX2" fmla="*/ 11019 w 11019"/>
                <a:gd name="connsiteY2" fmla="*/ 302 h 10000"/>
                <a:gd name="connsiteX3" fmla="*/ 7676 w 11019"/>
                <a:gd name="connsiteY3" fmla="*/ 10000 h 10000"/>
                <a:gd name="connsiteX4" fmla="*/ 0 w 11019"/>
                <a:gd name="connsiteY4" fmla="*/ 10000 h 10000"/>
                <a:gd name="connsiteX0" fmla="*/ 0 w 11019"/>
                <a:gd name="connsiteY0" fmla="*/ 10151 h 10151"/>
                <a:gd name="connsiteX1" fmla="*/ 3759 w 11019"/>
                <a:gd name="connsiteY1" fmla="*/ 0 h 10151"/>
                <a:gd name="connsiteX2" fmla="*/ 11019 w 11019"/>
                <a:gd name="connsiteY2" fmla="*/ 453 h 10151"/>
                <a:gd name="connsiteX3" fmla="*/ 7676 w 11019"/>
                <a:gd name="connsiteY3" fmla="*/ 10151 h 10151"/>
                <a:gd name="connsiteX4" fmla="*/ 0 w 11019"/>
                <a:gd name="connsiteY4" fmla="*/ 10151 h 10151"/>
                <a:gd name="connsiteX0" fmla="*/ 0 w 11019"/>
                <a:gd name="connsiteY0" fmla="*/ 9698 h 9698"/>
                <a:gd name="connsiteX1" fmla="*/ 4685 w 11019"/>
                <a:gd name="connsiteY1" fmla="*/ 1 h 9698"/>
                <a:gd name="connsiteX2" fmla="*/ 11019 w 11019"/>
                <a:gd name="connsiteY2" fmla="*/ 0 h 9698"/>
                <a:gd name="connsiteX3" fmla="*/ 7676 w 11019"/>
                <a:gd name="connsiteY3" fmla="*/ 9698 h 9698"/>
                <a:gd name="connsiteX4" fmla="*/ 0 w 11019"/>
                <a:gd name="connsiteY4" fmla="*/ 9698 h 9698"/>
                <a:gd name="connsiteX0" fmla="*/ 0 w 10000"/>
                <a:gd name="connsiteY0" fmla="*/ 10155 h 10155"/>
                <a:gd name="connsiteX1" fmla="*/ 3202 w 10000"/>
                <a:gd name="connsiteY1" fmla="*/ 0 h 10155"/>
                <a:gd name="connsiteX2" fmla="*/ 10000 w 10000"/>
                <a:gd name="connsiteY2" fmla="*/ 155 h 10155"/>
                <a:gd name="connsiteX3" fmla="*/ 6966 w 10000"/>
                <a:gd name="connsiteY3" fmla="*/ 10155 h 10155"/>
                <a:gd name="connsiteX4" fmla="*/ 0 w 10000"/>
                <a:gd name="connsiteY4" fmla="*/ 10155 h 1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155">
                  <a:moveTo>
                    <a:pt x="0" y="10155"/>
                  </a:moveTo>
                  <a:lnTo>
                    <a:pt x="3202" y="0"/>
                  </a:lnTo>
                  <a:lnTo>
                    <a:pt x="10000" y="155"/>
                  </a:lnTo>
                  <a:lnTo>
                    <a:pt x="6966" y="10155"/>
                  </a:lnTo>
                  <a:lnTo>
                    <a:pt x="0" y="1015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943600" y="2099670"/>
            <a:ext cx="58338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Магистр математики и информатики</a:t>
            </a:r>
            <a:endParaRPr lang="ru-RU" sz="2000" dirty="0"/>
          </a:p>
          <a:p>
            <a:r>
              <a:rPr lang="ru-RU" sz="2400" dirty="0"/>
              <a:t>Профессиональный программист</a:t>
            </a:r>
            <a:br>
              <a:rPr lang="en-US" sz="2400" dirty="0"/>
            </a:br>
            <a:endParaRPr lang="ru-RU" sz="2400" dirty="0"/>
          </a:p>
          <a:p>
            <a:r>
              <a:rPr lang="ru-RU" sz="2400" dirty="0"/>
              <a:t>Автор практических видеокурсов</a:t>
            </a:r>
            <a:br>
              <a:rPr lang="ru-RU" sz="2400" dirty="0"/>
            </a:br>
            <a:r>
              <a:rPr lang="ru-RU" sz="2400" dirty="0"/>
              <a:t>по </a:t>
            </a:r>
            <a:r>
              <a:rPr lang="en-US" sz="2400" dirty="0"/>
              <a:t>C#, Java, SQL, PHP.</a:t>
            </a:r>
          </a:p>
          <a:p>
            <a:endParaRPr lang="ru-RU" sz="2400" dirty="0"/>
          </a:p>
          <a:p>
            <a:r>
              <a:rPr lang="ru-RU" sz="2400" dirty="0"/>
              <a:t>Персональный сайт:</a:t>
            </a:r>
            <a:r>
              <a:rPr lang="en-US" sz="2400" dirty="0"/>
              <a:t> </a:t>
            </a:r>
            <a:r>
              <a:rPr lang="en-US" sz="2400" dirty="0">
                <a:hlinkClick r:id="rId3"/>
              </a:rPr>
              <a:t>www.VideoSharp.info</a:t>
            </a:r>
            <a:r>
              <a:rPr lang="en-US" sz="2400" dirty="0"/>
              <a:t> </a:t>
            </a:r>
            <a:endParaRPr lang="en-US" sz="2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DC62A3-EA28-4911-A98B-FA5B7DE11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438" y="2147182"/>
            <a:ext cx="2563636" cy="25636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8475253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DE1BBF-686B-4DE8-B132-F88EB4FA9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345" y="1177484"/>
            <a:ext cx="3716342" cy="4750681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7568287" y="5145205"/>
            <a:ext cx="1912759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tantia" panose="02030602050306030303" pitchFamily="18" charset="0"/>
                <a:cs typeface="Segoe UI Light" panose="020B0502040204020203" pitchFamily="34" charset="0"/>
              </a:rPr>
              <a:t>Fortran</a:t>
            </a:r>
            <a:endParaRPr lang="uk-UA" sz="3600" dirty="0">
              <a:solidFill>
                <a:schemeClr val="bg1">
                  <a:lumMod val="50000"/>
                </a:schemeClr>
              </a:solidFill>
              <a:latin typeface="Constantia" panose="02030602050306030303" pitchFamily="18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343650"/>
            <a:ext cx="12192000" cy="533400"/>
          </a:xfrm>
          <a:prstGeom prst="rect">
            <a:avLst/>
          </a:prstGeom>
          <a:solidFill>
            <a:srgbClr val="6E6E6E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4038600" y="6458795"/>
            <a:ext cx="792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Video Developer Network                                                       http://itvdn.com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3241" y="6431280"/>
            <a:ext cx="1226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ITVDN</a:t>
            </a:r>
            <a:endParaRPr lang="en-US" sz="20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177200" y="6404572"/>
            <a:ext cx="178914" cy="411555"/>
            <a:chOff x="4724400" y="3098418"/>
            <a:chExt cx="178914" cy="411555"/>
          </a:xfrm>
        </p:grpSpPr>
        <p:sp>
          <p:nvSpPr>
            <p:cNvPr id="19" name="Блок-схема: данные 27"/>
            <p:cNvSpPr/>
            <p:nvPr/>
          </p:nvSpPr>
          <p:spPr>
            <a:xfrm rot="5400000" flipH="1">
              <a:off x="4611960" y="3312840"/>
              <a:ext cx="309573" cy="8469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1343"/>
                <a:gd name="connsiteY0" fmla="*/ 10000 h 10000"/>
                <a:gd name="connsiteX1" fmla="*/ 2000 w 11343"/>
                <a:gd name="connsiteY1" fmla="*/ 0 h 10000"/>
                <a:gd name="connsiteX2" fmla="*/ 11343 w 11343"/>
                <a:gd name="connsiteY2" fmla="*/ 302 h 10000"/>
                <a:gd name="connsiteX3" fmla="*/ 8000 w 11343"/>
                <a:gd name="connsiteY3" fmla="*/ 10000 h 10000"/>
                <a:gd name="connsiteX4" fmla="*/ 0 w 11343"/>
                <a:gd name="connsiteY4" fmla="*/ 10000 h 10000"/>
                <a:gd name="connsiteX0" fmla="*/ 0 w 11019"/>
                <a:gd name="connsiteY0" fmla="*/ 10000 h 10000"/>
                <a:gd name="connsiteX1" fmla="*/ 1676 w 11019"/>
                <a:gd name="connsiteY1" fmla="*/ 0 h 10000"/>
                <a:gd name="connsiteX2" fmla="*/ 11019 w 11019"/>
                <a:gd name="connsiteY2" fmla="*/ 302 h 10000"/>
                <a:gd name="connsiteX3" fmla="*/ 7676 w 11019"/>
                <a:gd name="connsiteY3" fmla="*/ 10000 h 10000"/>
                <a:gd name="connsiteX4" fmla="*/ 0 w 11019"/>
                <a:gd name="connsiteY4" fmla="*/ 10000 h 10000"/>
                <a:gd name="connsiteX0" fmla="*/ 0 w 11019"/>
                <a:gd name="connsiteY0" fmla="*/ 10151 h 10151"/>
                <a:gd name="connsiteX1" fmla="*/ 3759 w 11019"/>
                <a:gd name="connsiteY1" fmla="*/ 0 h 10151"/>
                <a:gd name="connsiteX2" fmla="*/ 11019 w 11019"/>
                <a:gd name="connsiteY2" fmla="*/ 453 h 10151"/>
                <a:gd name="connsiteX3" fmla="*/ 7676 w 11019"/>
                <a:gd name="connsiteY3" fmla="*/ 10151 h 10151"/>
                <a:gd name="connsiteX4" fmla="*/ 0 w 11019"/>
                <a:gd name="connsiteY4" fmla="*/ 10151 h 10151"/>
                <a:gd name="connsiteX0" fmla="*/ 0 w 11019"/>
                <a:gd name="connsiteY0" fmla="*/ 9698 h 9698"/>
                <a:gd name="connsiteX1" fmla="*/ 4685 w 11019"/>
                <a:gd name="connsiteY1" fmla="*/ 1 h 9698"/>
                <a:gd name="connsiteX2" fmla="*/ 11019 w 11019"/>
                <a:gd name="connsiteY2" fmla="*/ 0 h 9698"/>
                <a:gd name="connsiteX3" fmla="*/ 7676 w 11019"/>
                <a:gd name="connsiteY3" fmla="*/ 9698 h 9698"/>
                <a:gd name="connsiteX4" fmla="*/ 0 w 11019"/>
                <a:gd name="connsiteY4" fmla="*/ 9698 h 9698"/>
                <a:gd name="connsiteX0" fmla="*/ 0 w 10000"/>
                <a:gd name="connsiteY0" fmla="*/ 10155 h 10155"/>
                <a:gd name="connsiteX1" fmla="*/ 3202 w 10000"/>
                <a:gd name="connsiteY1" fmla="*/ 0 h 10155"/>
                <a:gd name="connsiteX2" fmla="*/ 10000 w 10000"/>
                <a:gd name="connsiteY2" fmla="*/ 155 h 10155"/>
                <a:gd name="connsiteX3" fmla="*/ 6966 w 10000"/>
                <a:gd name="connsiteY3" fmla="*/ 10155 h 10155"/>
                <a:gd name="connsiteX4" fmla="*/ 0 w 10000"/>
                <a:gd name="connsiteY4" fmla="*/ 10155 h 1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155">
                  <a:moveTo>
                    <a:pt x="0" y="10155"/>
                  </a:moveTo>
                  <a:lnTo>
                    <a:pt x="3202" y="0"/>
                  </a:lnTo>
                  <a:lnTo>
                    <a:pt x="10000" y="155"/>
                  </a:lnTo>
                  <a:lnTo>
                    <a:pt x="6966" y="10155"/>
                  </a:lnTo>
                  <a:lnTo>
                    <a:pt x="0" y="101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Блок-схема: данные 27"/>
            <p:cNvSpPr/>
            <p:nvPr/>
          </p:nvSpPr>
          <p:spPr>
            <a:xfrm rot="5400000" flipH="1">
              <a:off x="4706181" y="3210858"/>
              <a:ext cx="309573" cy="8469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1343"/>
                <a:gd name="connsiteY0" fmla="*/ 10000 h 10000"/>
                <a:gd name="connsiteX1" fmla="*/ 2000 w 11343"/>
                <a:gd name="connsiteY1" fmla="*/ 0 h 10000"/>
                <a:gd name="connsiteX2" fmla="*/ 11343 w 11343"/>
                <a:gd name="connsiteY2" fmla="*/ 302 h 10000"/>
                <a:gd name="connsiteX3" fmla="*/ 8000 w 11343"/>
                <a:gd name="connsiteY3" fmla="*/ 10000 h 10000"/>
                <a:gd name="connsiteX4" fmla="*/ 0 w 11343"/>
                <a:gd name="connsiteY4" fmla="*/ 10000 h 10000"/>
                <a:gd name="connsiteX0" fmla="*/ 0 w 11019"/>
                <a:gd name="connsiteY0" fmla="*/ 10000 h 10000"/>
                <a:gd name="connsiteX1" fmla="*/ 1676 w 11019"/>
                <a:gd name="connsiteY1" fmla="*/ 0 h 10000"/>
                <a:gd name="connsiteX2" fmla="*/ 11019 w 11019"/>
                <a:gd name="connsiteY2" fmla="*/ 302 h 10000"/>
                <a:gd name="connsiteX3" fmla="*/ 7676 w 11019"/>
                <a:gd name="connsiteY3" fmla="*/ 10000 h 10000"/>
                <a:gd name="connsiteX4" fmla="*/ 0 w 11019"/>
                <a:gd name="connsiteY4" fmla="*/ 10000 h 10000"/>
                <a:gd name="connsiteX0" fmla="*/ 0 w 11019"/>
                <a:gd name="connsiteY0" fmla="*/ 10151 h 10151"/>
                <a:gd name="connsiteX1" fmla="*/ 3759 w 11019"/>
                <a:gd name="connsiteY1" fmla="*/ 0 h 10151"/>
                <a:gd name="connsiteX2" fmla="*/ 11019 w 11019"/>
                <a:gd name="connsiteY2" fmla="*/ 453 h 10151"/>
                <a:gd name="connsiteX3" fmla="*/ 7676 w 11019"/>
                <a:gd name="connsiteY3" fmla="*/ 10151 h 10151"/>
                <a:gd name="connsiteX4" fmla="*/ 0 w 11019"/>
                <a:gd name="connsiteY4" fmla="*/ 10151 h 10151"/>
                <a:gd name="connsiteX0" fmla="*/ 0 w 11019"/>
                <a:gd name="connsiteY0" fmla="*/ 9698 h 9698"/>
                <a:gd name="connsiteX1" fmla="*/ 4685 w 11019"/>
                <a:gd name="connsiteY1" fmla="*/ 1 h 9698"/>
                <a:gd name="connsiteX2" fmla="*/ 11019 w 11019"/>
                <a:gd name="connsiteY2" fmla="*/ 0 h 9698"/>
                <a:gd name="connsiteX3" fmla="*/ 7676 w 11019"/>
                <a:gd name="connsiteY3" fmla="*/ 9698 h 9698"/>
                <a:gd name="connsiteX4" fmla="*/ 0 w 11019"/>
                <a:gd name="connsiteY4" fmla="*/ 9698 h 9698"/>
                <a:gd name="connsiteX0" fmla="*/ 0 w 10000"/>
                <a:gd name="connsiteY0" fmla="*/ 10155 h 10155"/>
                <a:gd name="connsiteX1" fmla="*/ 3202 w 10000"/>
                <a:gd name="connsiteY1" fmla="*/ 0 h 10155"/>
                <a:gd name="connsiteX2" fmla="*/ 10000 w 10000"/>
                <a:gd name="connsiteY2" fmla="*/ 155 h 10155"/>
                <a:gd name="connsiteX3" fmla="*/ 6966 w 10000"/>
                <a:gd name="connsiteY3" fmla="*/ 10155 h 10155"/>
                <a:gd name="connsiteX4" fmla="*/ 0 w 10000"/>
                <a:gd name="connsiteY4" fmla="*/ 10155 h 1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155">
                  <a:moveTo>
                    <a:pt x="0" y="10155"/>
                  </a:moveTo>
                  <a:lnTo>
                    <a:pt x="3202" y="0"/>
                  </a:lnTo>
                  <a:lnTo>
                    <a:pt x="10000" y="155"/>
                  </a:lnTo>
                  <a:lnTo>
                    <a:pt x="6966" y="10155"/>
                  </a:lnTo>
                  <a:lnTo>
                    <a:pt x="0" y="1015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0" y="0"/>
            <a:ext cx="12192000" cy="533400"/>
          </a:xfrm>
          <a:prstGeom prst="rect">
            <a:avLst/>
          </a:prstGeom>
          <a:solidFill>
            <a:srgbClr val="6E6E6E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981200" y="58490"/>
            <a:ext cx="8229600" cy="4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Выбор технологии</a:t>
            </a:r>
            <a:endParaRPr lang="en-US" sz="3600" dirty="0">
              <a:solidFill>
                <a:schemeClr val="bg1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708A3C21-ACF2-4B78-8E89-7B1C4B7DA0D5}"/>
              </a:ext>
            </a:extLst>
          </p:cNvPr>
          <p:cNvSpPr txBox="1">
            <a:spLocks/>
          </p:cNvSpPr>
          <p:nvPr/>
        </p:nvSpPr>
        <p:spPr>
          <a:xfrm>
            <a:off x="6374079" y="1930047"/>
            <a:ext cx="26289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D04E1D"/>
                </a:solidFill>
                <a:latin typeface="Constantia" panose="02030602050306030303" pitchFamily="18" charset="0"/>
                <a:cs typeface="Segoe UI Light" panose="020B0502040204020203" pitchFamily="34" charset="0"/>
              </a:rPr>
              <a:t>Pascal</a:t>
            </a:r>
            <a:endParaRPr lang="uk-UA" dirty="0">
              <a:solidFill>
                <a:srgbClr val="D04E1D"/>
              </a:solidFill>
              <a:latin typeface="Constantia" panose="02030602050306030303" pitchFamily="18" charset="0"/>
              <a:cs typeface="Segoe UI Light" panose="020B0502040204020203" pitchFamily="34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1A972190-E181-4295-81C4-BCDDD9C2759C}"/>
              </a:ext>
            </a:extLst>
          </p:cNvPr>
          <p:cNvSpPr txBox="1">
            <a:spLocks/>
          </p:cNvSpPr>
          <p:nvPr/>
        </p:nvSpPr>
        <p:spPr>
          <a:xfrm>
            <a:off x="1812543" y="5242365"/>
            <a:ext cx="26289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  <a:cs typeface="Segoe UI Light" panose="020B0502040204020203" pitchFamily="34" charset="0"/>
              </a:rPr>
              <a:t>Assembler</a:t>
            </a:r>
            <a:endParaRPr lang="uk-UA" sz="3600" dirty="0">
              <a:solidFill>
                <a:schemeClr val="accent6">
                  <a:lumMod val="50000"/>
                </a:schemeClr>
              </a:solidFill>
              <a:latin typeface="Constantia" panose="02030602050306030303" pitchFamily="18" charset="0"/>
              <a:cs typeface="Segoe UI Light" panose="020B0502040204020203" pitchFamily="34" charset="0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0FD6753A-C377-4BAA-A05B-92105A27C9EB}"/>
              </a:ext>
            </a:extLst>
          </p:cNvPr>
          <p:cNvSpPr txBox="1">
            <a:spLocks/>
          </p:cNvSpPr>
          <p:nvPr/>
        </p:nvSpPr>
        <p:spPr>
          <a:xfrm>
            <a:off x="5244187" y="684381"/>
            <a:ext cx="2324100" cy="1037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tantia" panose="02030602050306030303" pitchFamily="18" charset="0"/>
                <a:cs typeface="Segoe UI Light" panose="020B0502040204020203" pitchFamily="34" charset="0"/>
              </a:rPr>
              <a:t>C#</a:t>
            </a:r>
            <a:endParaRPr lang="uk-UA" dirty="0">
              <a:solidFill>
                <a:schemeClr val="accent3">
                  <a:lumMod val="75000"/>
                </a:schemeClr>
              </a:solidFill>
              <a:latin typeface="Constantia" panose="02030602050306030303" pitchFamily="18" charset="0"/>
              <a:cs typeface="Segoe UI Light" panose="020B0502040204020203" pitchFamily="34" charset="0"/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46C72AFA-4737-4C8D-94C7-BD0046BD69C9}"/>
              </a:ext>
            </a:extLst>
          </p:cNvPr>
          <p:cNvSpPr txBox="1">
            <a:spLocks/>
          </p:cNvSpPr>
          <p:nvPr/>
        </p:nvSpPr>
        <p:spPr>
          <a:xfrm>
            <a:off x="6751459" y="3505200"/>
            <a:ext cx="26289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B050"/>
                </a:solidFill>
                <a:latin typeface="Constantia" panose="02030602050306030303" pitchFamily="18" charset="0"/>
                <a:cs typeface="Segoe UI Light" panose="020B0502040204020203" pitchFamily="34" charset="0"/>
              </a:rPr>
              <a:t>Basic</a:t>
            </a:r>
            <a:endParaRPr lang="uk-UA" dirty="0">
              <a:solidFill>
                <a:srgbClr val="00B050"/>
              </a:solidFill>
              <a:latin typeface="Constantia" panose="02030602050306030303" pitchFamily="18" charset="0"/>
              <a:cs typeface="Segoe UI Light" panose="020B0502040204020203" pitchFamily="34" charset="0"/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43731C71-AE88-41C5-B608-70CDB56F8806}"/>
              </a:ext>
            </a:extLst>
          </p:cNvPr>
          <p:cNvSpPr txBox="1">
            <a:spLocks/>
          </p:cNvSpPr>
          <p:nvPr/>
        </p:nvSpPr>
        <p:spPr>
          <a:xfrm>
            <a:off x="2971800" y="1893995"/>
            <a:ext cx="26289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  <a:cs typeface="Segoe UI Light" panose="020B0502040204020203" pitchFamily="34" charset="0"/>
              </a:rPr>
              <a:t>Java</a:t>
            </a:r>
            <a:endParaRPr lang="uk-UA" dirty="0">
              <a:solidFill>
                <a:schemeClr val="tx2">
                  <a:lumMod val="60000"/>
                  <a:lumOff val="40000"/>
                </a:schemeClr>
              </a:solidFill>
              <a:latin typeface="Constantia" panose="02030602050306030303" pitchFamily="18" charset="0"/>
              <a:cs typeface="Segoe UI Light" panose="020B0502040204020203" pitchFamily="34" charset="0"/>
            </a:endParaRP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BC49D061-787D-4E37-8E56-0E37ECDD43DD}"/>
              </a:ext>
            </a:extLst>
          </p:cNvPr>
          <p:cNvSpPr txBox="1">
            <a:spLocks/>
          </p:cNvSpPr>
          <p:nvPr/>
        </p:nvSpPr>
        <p:spPr>
          <a:xfrm>
            <a:off x="1891387" y="3479466"/>
            <a:ext cx="3352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  <a:cs typeface="Segoe UI Light" panose="020B0502040204020203" pitchFamily="34" charset="0"/>
              </a:rPr>
              <a:t>C/C++</a:t>
            </a:r>
            <a:endParaRPr lang="uk-UA" dirty="0">
              <a:solidFill>
                <a:schemeClr val="accent6">
                  <a:lumMod val="75000"/>
                </a:schemeClr>
              </a:solidFill>
              <a:latin typeface="Constantia" panose="02030602050306030303" pitchFamily="18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683245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343650"/>
            <a:ext cx="12192000" cy="533400"/>
          </a:xfrm>
          <a:prstGeom prst="rect">
            <a:avLst/>
          </a:prstGeom>
          <a:solidFill>
            <a:srgbClr val="6E6E6E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4038600" y="6458795"/>
            <a:ext cx="792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Video Developer Network                                                       http://itvdn.com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3241" y="6431280"/>
            <a:ext cx="11507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ITVDN</a:t>
            </a:r>
            <a:endParaRPr lang="en-US" sz="20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177200" y="6404572"/>
            <a:ext cx="178914" cy="411555"/>
            <a:chOff x="4724400" y="3098418"/>
            <a:chExt cx="178914" cy="411555"/>
          </a:xfrm>
        </p:grpSpPr>
        <p:sp>
          <p:nvSpPr>
            <p:cNvPr id="19" name="Блок-схема: данные 27"/>
            <p:cNvSpPr/>
            <p:nvPr/>
          </p:nvSpPr>
          <p:spPr>
            <a:xfrm rot="5400000" flipH="1">
              <a:off x="4611960" y="3312840"/>
              <a:ext cx="309573" cy="8469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1343"/>
                <a:gd name="connsiteY0" fmla="*/ 10000 h 10000"/>
                <a:gd name="connsiteX1" fmla="*/ 2000 w 11343"/>
                <a:gd name="connsiteY1" fmla="*/ 0 h 10000"/>
                <a:gd name="connsiteX2" fmla="*/ 11343 w 11343"/>
                <a:gd name="connsiteY2" fmla="*/ 302 h 10000"/>
                <a:gd name="connsiteX3" fmla="*/ 8000 w 11343"/>
                <a:gd name="connsiteY3" fmla="*/ 10000 h 10000"/>
                <a:gd name="connsiteX4" fmla="*/ 0 w 11343"/>
                <a:gd name="connsiteY4" fmla="*/ 10000 h 10000"/>
                <a:gd name="connsiteX0" fmla="*/ 0 w 11019"/>
                <a:gd name="connsiteY0" fmla="*/ 10000 h 10000"/>
                <a:gd name="connsiteX1" fmla="*/ 1676 w 11019"/>
                <a:gd name="connsiteY1" fmla="*/ 0 h 10000"/>
                <a:gd name="connsiteX2" fmla="*/ 11019 w 11019"/>
                <a:gd name="connsiteY2" fmla="*/ 302 h 10000"/>
                <a:gd name="connsiteX3" fmla="*/ 7676 w 11019"/>
                <a:gd name="connsiteY3" fmla="*/ 10000 h 10000"/>
                <a:gd name="connsiteX4" fmla="*/ 0 w 11019"/>
                <a:gd name="connsiteY4" fmla="*/ 10000 h 10000"/>
                <a:gd name="connsiteX0" fmla="*/ 0 w 11019"/>
                <a:gd name="connsiteY0" fmla="*/ 10151 h 10151"/>
                <a:gd name="connsiteX1" fmla="*/ 3759 w 11019"/>
                <a:gd name="connsiteY1" fmla="*/ 0 h 10151"/>
                <a:gd name="connsiteX2" fmla="*/ 11019 w 11019"/>
                <a:gd name="connsiteY2" fmla="*/ 453 h 10151"/>
                <a:gd name="connsiteX3" fmla="*/ 7676 w 11019"/>
                <a:gd name="connsiteY3" fmla="*/ 10151 h 10151"/>
                <a:gd name="connsiteX4" fmla="*/ 0 w 11019"/>
                <a:gd name="connsiteY4" fmla="*/ 10151 h 10151"/>
                <a:gd name="connsiteX0" fmla="*/ 0 w 11019"/>
                <a:gd name="connsiteY0" fmla="*/ 9698 h 9698"/>
                <a:gd name="connsiteX1" fmla="*/ 4685 w 11019"/>
                <a:gd name="connsiteY1" fmla="*/ 1 h 9698"/>
                <a:gd name="connsiteX2" fmla="*/ 11019 w 11019"/>
                <a:gd name="connsiteY2" fmla="*/ 0 h 9698"/>
                <a:gd name="connsiteX3" fmla="*/ 7676 w 11019"/>
                <a:gd name="connsiteY3" fmla="*/ 9698 h 9698"/>
                <a:gd name="connsiteX4" fmla="*/ 0 w 11019"/>
                <a:gd name="connsiteY4" fmla="*/ 9698 h 9698"/>
                <a:gd name="connsiteX0" fmla="*/ 0 w 10000"/>
                <a:gd name="connsiteY0" fmla="*/ 10155 h 10155"/>
                <a:gd name="connsiteX1" fmla="*/ 3202 w 10000"/>
                <a:gd name="connsiteY1" fmla="*/ 0 h 10155"/>
                <a:gd name="connsiteX2" fmla="*/ 10000 w 10000"/>
                <a:gd name="connsiteY2" fmla="*/ 155 h 10155"/>
                <a:gd name="connsiteX3" fmla="*/ 6966 w 10000"/>
                <a:gd name="connsiteY3" fmla="*/ 10155 h 10155"/>
                <a:gd name="connsiteX4" fmla="*/ 0 w 10000"/>
                <a:gd name="connsiteY4" fmla="*/ 10155 h 1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155">
                  <a:moveTo>
                    <a:pt x="0" y="10155"/>
                  </a:moveTo>
                  <a:lnTo>
                    <a:pt x="3202" y="0"/>
                  </a:lnTo>
                  <a:lnTo>
                    <a:pt x="10000" y="155"/>
                  </a:lnTo>
                  <a:lnTo>
                    <a:pt x="6966" y="10155"/>
                  </a:lnTo>
                  <a:lnTo>
                    <a:pt x="0" y="101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Блок-схема: данные 27"/>
            <p:cNvSpPr/>
            <p:nvPr/>
          </p:nvSpPr>
          <p:spPr>
            <a:xfrm rot="5400000" flipH="1">
              <a:off x="4706181" y="3210858"/>
              <a:ext cx="309573" cy="8469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1343"/>
                <a:gd name="connsiteY0" fmla="*/ 10000 h 10000"/>
                <a:gd name="connsiteX1" fmla="*/ 2000 w 11343"/>
                <a:gd name="connsiteY1" fmla="*/ 0 h 10000"/>
                <a:gd name="connsiteX2" fmla="*/ 11343 w 11343"/>
                <a:gd name="connsiteY2" fmla="*/ 302 h 10000"/>
                <a:gd name="connsiteX3" fmla="*/ 8000 w 11343"/>
                <a:gd name="connsiteY3" fmla="*/ 10000 h 10000"/>
                <a:gd name="connsiteX4" fmla="*/ 0 w 11343"/>
                <a:gd name="connsiteY4" fmla="*/ 10000 h 10000"/>
                <a:gd name="connsiteX0" fmla="*/ 0 w 11019"/>
                <a:gd name="connsiteY0" fmla="*/ 10000 h 10000"/>
                <a:gd name="connsiteX1" fmla="*/ 1676 w 11019"/>
                <a:gd name="connsiteY1" fmla="*/ 0 h 10000"/>
                <a:gd name="connsiteX2" fmla="*/ 11019 w 11019"/>
                <a:gd name="connsiteY2" fmla="*/ 302 h 10000"/>
                <a:gd name="connsiteX3" fmla="*/ 7676 w 11019"/>
                <a:gd name="connsiteY3" fmla="*/ 10000 h 10000"/>
                <a:gd name="connsiteX4" fmla="*/ 0 w 11019"/>
                <a:gd name="connsiteY4" fmla="*/ 10000 h 10000"/>
                <a:gd name="connsiteX0" fmla="*/ 0 w 11019"/>
                <a:gd name="connsiteY0" fmla="*/ 10151 h 10151"/>
                <a:gd name="connsiteX1" fmla="*/ 3759 w 11019"/>
                <a:gd name="connsiteY1" fmla="*/ 0 h 10151"/>
                <a:gd name="connsiteX2" fmla="*/ 11019 w 11019"/>
                <a:gd name="connsiteY2" fmla="*/ 453 h 10151"/>
                <a:gd name="connsiteX3" fmla="*/ 7676 w 11019"/>
                <a:gd name="connsiteY3" fmla="*/ 10151 h 10151"/>
                <a:gd name="connsiteX4" fmla="*/ 0 w 11019"/>
                <a:gd name="connsiteY4" fmla="*/ 10151 h 10151"/>
                <a:gd name="connsiteX0" fmla="*/ 0 w 11019"/>
                <a:gd name="connsiteY0" fmla="*/ 9698 h 9698"/>
                <a:gd name="connsiteX1" fmla="*/ 4685 w 11019"/>
                <a:gd name="connsiteY1" fmla="*/ 1 h 9698"/>
                <a:gd name="connsiteX2" fmla="*/ 11019 w 11019"/>
                <a:gd name="connsiteY2" fmla="*/ 0 h 9698"/>
                <a:gd name="connsiteX3" fmla="*/ 7676 w 11019"/>
                <a:gd name="connsiteY3" fmla="*/ 9698 h 9698"/>
                <a:gd name="connsiteX4" fmla="*/ 0 w 11019"/>
                <a:gd name="connsiteY4" fmla="*/ 9698 h 9698"/>
                <a:gd name="connsiteX0" fmla="*/ 0 w 10000"/>
                <a:gd name="connsiteY0" fmla="*/ 10155 h 10155"/>
                <a:gd name="connsiteX1" fmla="*/ 3202 w 10000"/>
                <a:gd name="connsiteY1" fmla="*/ 0 h 10155"/>
                <a:gd name="connsiteX2" fmla="*/ 10000 w 10000"/>
                <a:gd name="connsiteY2" fmla="*/ 155 h 10155"/>
                <a:gd name="connsiteX3" fmla="*/ 6966 w 10000"/>
                <a:gd name="connsiteY3" fmla="*/ 10155 h 10155"/>
                <a:gd name="connsiteX4" fmla="*/ 0 w 10000"/>
                <a:gd name="connsiteY4" fmla="*/ 10155 h 1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155">
                  <a:moveTo>
                    <a:pt x="0" y="10155"/>
                  </a:moveTo>
                  <a:lnTo>
                    <a:pt x="3202" y="0"/>
                  </a:lnTo>
                  <a:lnTo>
                    <a:pt x="10000" y="155"/>
                  </a:lnTo>
                  <a:lnTo>
                    <a:pt x="6966" y="10155"/>
                  </a:lnTo>
                  <a:lnTo>
                    <a:pt x="0" y="1015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0" y="0"/>
            <a:ext cx="12192000" cy="533400"/>
          </a:xfrm>
          <a:prstGeom prst="rect">
            <a:avLst/>
          </a:prstGeom>
          <a:solidFill>
            <a:srgbClr val="6E6E6E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981200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ZX Spectrum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4E002A-4072-4CCC-B661-994AA271E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709" y="723900"/>
            <a:ext cx="9760582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32461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343650"/>
            <a:ext cx="12192000" cy="533400"/>
          </a:xfrm>
          <a:prstGeom prst="rect">
            <a:avLst/>
          </a:prstGeom>
          <a:solidFill>
            <a:srgbClr val="6E6E6E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4038600" y="6458795"/>
            <a:ext cx="792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Video Developer Network                                                       http://itvdn.com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3241" y="6431280"/>
            <a:ext cx="11507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ITVDN</a:t>
            </a:r>
            <a:endParaRPr lang="en-US" sz="20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177200" y="6404572"/>
            <a:ext cx="178914" cy="411555"/>
            <a:chOff x="4724400" y="3098418"/>
            <a:chExt cx="178914" cy="411555"/>
          </a:xfrm>
        </p:grpSpPr>
        <p:sp>
          <p:nvSpPr>
            <p:cNvPr id="19" name="Блок-схема: данные 27"/>
            <p:cNvSpPr/>
            <p:nvPr/>
          </p:nvSpPr>
          <p:spPr>
            <a:xfrm rot="5400000" flipH="1">
              <a:off x="4611960" y="3312840"/>
              <a:ext cx="309573" cy="8469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1343"/>
                <a:gd name="connsiteY0" fmla="*/ 10000 h 10000"/>
                <a:gd name="connsiteX1" fmla="*/ 2000 w 11343"/>
                <a:gd name="connsiteY1" fmla="*/ 0 h 10000"/>
                <a:gd name="connsiteX2" fmla="*/ 11343 w 11343"/>
                <a:gd name="connsiteY2" fmla="*/ 302 h 10000"/>
                <a:gd name="connsiteX3" fmla="*/ 8000 w 11343"/>
                <a:gd name="connsiteY3" fmla="*/ 10000 h 10000"/>
                <a:gd name="connsiteX4" fmla="*/ 0 w 11343"/>
                <a:gd name="connsiteY4" fmla="*/ 10000 h 10000"/>
                <a:gd name="connsiteX0" fmla="*/ 0 w 11019"/>
                <a:gd name="connsiteY0" fmla="*/ 10000 h 10000"/>
                <a:gd name="connsiteX1" fmla="*/ 1676 w 11019"/>
                <a:gd name="connsiteY1" fmla="*/ 0 h 10000"/>
                <a:gd name="connsiteX2" fmla="*/ 11019 w 11019"/>
                <a:gd name="connsiteY2" fmla="*/ 302 h 10000"/>
                <a:gd name="connsiteX3" fmla="*/ 7676 w 11019"/>
                <a:gd name="connsiteY3" fmla="*/ 10000 h 10000"/>
                <a:gd name="connsiteX4" fmla="*/ 0 w 11019"/>
                <a:gd name="connsiteY4" fmla="*/ 10000 h 10000"/>
                <a:gd name="connsiteX0" fmla="*/ 0 w 11019"/>
                <a:gd name="connsiteY0" fmla="*/ 10151 h 10151"/>
                <a:gd name="connsiteX1" fmla="*/ 3759 w 11019"/>
                <a:gd name="connsiteY1" fmla="*/ 0 h 10151"/>
                <a:gd name="connsiteX2" fmla="*/ 11019 w 11019"/>
                <a:gd name="connsiteY2" fmla="*/ 453 h 10151"/>
                <a:gd name="connsiteX3" fmla="*/ 7676 w 11019"/>
                <a:gd name="connsiteY3" fmla="*/ 10151 h 10151"/>
                <a:gd name="connsiteX4" fmla="*/ 0 w 11019"/>
                <a:gd name="connsiteY4" fmla="*/ 10151 h 10151"/>
                <a:gd name="connsiteX0" fmla="*/ 0 w 11019"/>
                <a:gd name="connsiteY0" fmla="*/ 9698 h 9698"/>
                <a:gd name="connsiteX1" fmla="*/ 4685 w 11019"/>
                <a:gd name="connsiteY1" fmla="*/ 1 h 9698"/>
                <a:gd name="connsiteX2" fmla="*/ 11019 w 11019"/>
                <a:gd name="connsiteY2" fmla="*/ 0 h 9698"/>
                <a:gd name="connsiteX3" fmla="*/ 7676 w 11019"/>
                <a:gd name="connsiteY3" fmla="*/ 9698 h 9698"/>
                <a:gd name="connsiteX4" fmla="*/ 0 w 11019"/>
                <a:gd name="connsiteY4" fmla="*/ 9698 h 9698"/>
                <a:gd name="connsiteX0" fmla="*/ 0 w 10000"/>
                <a:gd name="connsiteY0" fmla="*/ 10155 h 10155"/>
                <a:gd name="connsiteX1" fmla="*/ 3202 w 10000"/>
                <a:gd name="connsiteY1" fmla="*/ 0 h 10155"/>
                <a:gd name="connsiteX2" fmla="*/ 10000 w 10000"/>
                <a:gd name="connsiteY2" fmla="*/ 155 h 10155"/>
                <a:gd name="connsiteX3" fmla="*/ 6966 w 10000"/>
                <a:gd name="connsiteY3" fmla="*/ 10155 h 10155"/>
                <a:gd name="connsiteX4" fmla="*/ 0 w 10000"/>
                <a:gd name="connsiteY4" fmla="*/ 10155 h 1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155">
                  <a:moveTo>
                    <a:pt x="0" y="10155"/>
                  </a:moveTo>
                  <a:lnTo>
                    <a:pt x="3202" y="0"/>
                  </a:lnTo>
                  <a:lnTo>
                    <a:pt x="10000" y="155"/>
                  </a:lnTo>
                  <a:lnTo>
                    <a:pt x="6966" y="10155"/>
                  </a:lnTo>
                  <a:lnTo>
                    <a:pt x="0" y="101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Блок-схема: данные 27"/>
            <p:cNvSpPr/>
            <p:nvPr/>
          </p:nvSpPr>
          <p:spPr>
            <a:xfrm rot="5400000" flipH="1">
              <a:off x="4706181" y="3210858"/>
              <a:ext cx="309573" cy="8469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1343"/>
                <a:gd name="connsiteY0" fmla="*/ 10000 h 10000"/>
                <a:gd name="connsiteX1" fmla="*/ 2000 w 11343"/>
                <a:gd name="connsiteY1" fmla="*/ 0 h 10000"/>
                <a:gd name="connsiteX2" fmla="*/ 11343 w 11343"/>
                <a:gd name="connsiteY2" fmla="*/ 302 h 10000"/>
                <a:gd name="connsiteX3" fmla="*/ 8000 w 11343"/>
                <a:gd name="connsiteY3" fmla="*/ 10000 h 10000"/>
                <a:gd name="connsiteX4" fmla="*/ 0 w 11343"/>
                <a:gd name="connsiteY4" fmla="*/ 10000 h 10000"/>
                <a:gd name="connsiteX0" fmla="*/ 0 w 11019"/>
                <a:gd name="connsiteY0" fmla="*/ 10000 h 10000"/>
                <a:gd name="connsiteX1" fmla="*/ 1676 w 11019"/>
                <a:gd name="connsiteY1" fmla="*/ 0 h 10000"/>
                <a:gd name="connsiteX2" fmla="*/ 11019 w 11019"/>
                <a:gd name="connsiteY2" fmla="*/ 302 h 10000"/>
                <a:gd name="connsiteX3" fmla="*/ 7676 w 11019"/>
                <a:gd name="connsiteY3" fmla="*/ 10000 h 10000"/>
                <a:gd name="connsiteX4" fmla="*/ 0 w 11019"/>
                <a:gd name="connsiteY4" fmla="*/ 10000 h 10000"/>
                <a:gd name="connsiteX0" fmla="*/ 0 w 11019"/>
                <a:gd name="connsiteY0" fmla="*/ 10151 h 10151"/>
                <a:gd name="connsiteX1" fmla="*/ 3759 w 11019"/>
                <a:gd name="connsiteY1" fmla="*/ 0 h 10151"/>
                <a:gd name="connsiteX2" fmla="*/ 11019 w 11019"/>
                <a:gd name="connsiteY2" fmla="*/ 453 h 10151"/>
                <a:gd name="connsiteX3" fmla="*/ 7676 w 11019"/>
                <a:gd name="connsiteY3" fmla="*/ 10151 h 10151"/>
                <a:gd name="connsiteX4" fmla="*/ 0 w 11019"/>
                <a:gd name="connsiteY4" fmla="*/ 10151 h 10151"/>
                <a:gd name="connsiteX0" fmla="*/ 0 w 11019"/>
                <a:gd name="connsiteY0" fmla="*/ 9698 h 9698"/>
                <a:gd name="connsiteX1" fmla="*/ 4685 w 11019"/>
                <a:gd name="connsiteY1" fmla="*/ 1 h 9698"/>
                <a:gd name="connsiteX2" fmla="*/ 11019 w 11019"/>
                <a:gd name="connsiteY2" fmla="*/ 0 h 9698"/>
                <a:gd name="connsiteX3" fmla="*/ 7676 w 11019"/>
                <a:gd name="connsiteY3" fmla="*/ 9698 h 9698"/>
                <a:gd name="connsiteX4" fmla="*/ 0 w 11019"/>
                <a:gd name="connsiteY4" fmla="*/ 9698 h 9698"/>
                <a:gd name="connsiteX0" fmla="*/ 0 w 10000"/>
                <a:gd name="connsiteY0" fmla="*/ 10155 h 10155"/>
                <a:gd name="connsiteX1" fmla="*/ 3202 w 10000"/>
                <a:gd name="connsiteY1" fmla="*/ 0 h 10155"/>
                <a:gd name="connsiteX2" fmla="*/ 10000 w 10000"/>
                <a:gd name="connsiteY2" fmla="*/ 155 h 10155"/>
                <a:gd name="connsiteX3" fmla="*/ 6966 w 10000"/>
                <a:gd name="connsiteY3" fmla="*/ 10155 h 10155"/>
                <a:gd name="connsiteX4" fmla="*/ 0 w 10000"/>
                <a:gd name="connsiteY4" fmla="*/ 10155 h 1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155">
                  <a:moveTo>
                    <a:pt x="0" y="10155"/>
                  </a:moveTo>
                  <a:lnTo>
                    <a:pt x="3202" y="0"/>
                  </a:lnTo>
                  <a:lnTo>
                    <a:pt x="10000" y="155"/>
                  </a:lnTo>
                  <a:lnTo>
                    <a:pt x="6966" y="10155"/>
                  </a:lnTo>
                  <a:lnTo>
                    <a:pt x="0" y="1015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0" y="0"/>
            <a:ext cx="12192000" cy="533400"/>
          </a:xfrm>
          <a:prstGeom prst="rect">
            <a:avLst/>
          </a:prstGeom>
          <a:solidFill>
            <a:srgbClr val="6E6E6E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981200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ZX Keyboard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243E1B-D374-403C-A481-0AAB21708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356" y="740751"/>
            <a:ext cx="8711288" cy="537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32576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343650"/>
            <a:ext cx="12192000" cy="533400"/>
          </a:xfrm>
          <a:prstGeom prst="rect">
            <a:avLst/>
          </a:prstGeom>
          <a:solidFill>
            <a:srgbClr val="6E6E6E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4038600" y="6458795"/>
            <a:ext cx="792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Video Developer Network                                                       http://itvdn.com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3241" y="6431280"/>
            <a:ext cx="11507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ITVDN</a:t>
            </a:r>
            <a:endParaRPr lang="en-US" sz="20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177200" y="6404572"/>
            <a:ext cx="178914" cy="411555"/>
            <a:chOff x="4724400" y="3098418"/>
            <a:chExt cx="178914" cy="411555"/>
          </a:xfrm>
        </p:grpSpPr>
        <p:sp>
          <p:nvSpPr>
            <p:cNvPr id="19" name="Блок-схема: данные 27"/>
            <p:cNvSpPr/>
            <p:nvPr/>
          </p:nvSpPr>
          <p:spPr>
            <a:xfrm rot="5400000" flipH="1">
              <a:off x="4611960" y="3312840"/>
              <a:ext cx="309573" cy="8469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1343"/>
                <a:gd name="connsiteY0" fmla="*/ 10000 h 10000"/>
                <a:gd name="connsiteX1" fmla="*/ 2000 w 11343"/>
                <a:gd name="connsiteY1" fmla="*/ 0 h 10000"/>
                <a:gd name="connsiteX2" fmla="*/ 11343 w 11343"/>
                <a:gd name="connsiteY2" fmla="*/ 302 h 10000"/>
                <a:gd name="connsiteX3" fmla="*/ 8000 w 11343"/>
                <a:gd name="connsiteY3" fmla="*/ 10000 h 10000"/>
                <a:gd name="connsiteX4" fmla="*/ 0 w 11343"/>
                <a:gd name="connsiteY4" fmla="*/ 10000 h 10000"/>
                <a:gd name="connsiteX0" fmla="*/ 0 w 11019"/>
                <a:gd name="connsiteY0" fmla="*/ 10000 h 10000"/>
                <a:gd name="connsiteX1" fmla="*/ 1676 w 11019"/>
                <a:gd name="connsiteY1" fmla="*/ 0 h 10000"/>
                <a:gd name="connsiteX2" fmla="*/ 11019 w 11019"/>
                <a:gd name="connsiteY2" fmla="*/ 302 h 10000"/>
                <a:gd name="connsiteX3" fmla="*/ 7676 w 11019"/>
                <a:gd name="connsiteY3" fmla="*/ 10000 h 10000"/>
                <a:gd name="connsiteX4" fmla="*/ 0 w 11019"/>
                <a:gd name="connsiteY4" fmla="*/ 10000 h 10000"/>
                <a:gd name="connsiteX0" fmla="*/ 0 w 11019"/>
                <a:gd name="connsiteY0" fmla="*/ 10151 h 10151"/>
                <a:gd name="connsiteX1" fmla="*/ 3759 w 11019"/>
                <a:gd name="connsiteY1" fmla="*/ 0 h 10151"/>
                <a:gd name="connsiteX2" fmla="*/ 11019 w 11019"/>
                <a:gd name="connsiteY2" fmla="*/ 453 h 10151"/>
                <a:gd name="connsiteX3" fmla="*/ 7676 w 11019"/>
                <a:gd name="connsiteY3" fmla="*/ 10151 h 10151"/>
                <a:gd name="connsiteX4" fmla="*/ 0 w 11019"/>
                <a:gd name="connsiteY4" fmla="*/ 10151 h 10151"/>
                <a:gd name="connsiteX0" fmla="*/ 0 w 11019"/>
                <a:gd name="connsiteY0" fmla="*/ 9698 h 9698"/>
                <a:gd name="connsiteX1" fmla="*/ 4685 w 11019"/>
                <a:gd name="connsiteY1" fmla="*/ 1 h 9698"/>
                <a:gd name="connsiteX2" fmla="*/ 11019 w 11019"/>
                <a:gd name="connsiteY2" fmla="*/ 0 h 9698"/>
                <a:gd name="connsiteX3" fmla="*/ 7676 w 11019"/>
                <a:gd name="connsiteY3" fmla="*/ 9698 h 9698"/>
                <a:gd name="connsiteX4" fmla="*/ 0 w 11019"/>
                <a:gd name="connsiteY4" fmla="*/ 9698 h 9698"/>
                <a:gd name="connsiteX0" fmla="*/ 0 w 10000"/>
                <a:gd name="connsiteY0" fmla="*/ 10155 h 10155"/>
                <a:gd name="connsiteX1" fmla="*/ 3202 w 10000"/>
                <a:gd name="connsiteY1" fmla="*/ 0 h 10155"/>
                <a:gd name="connsiteX2" fmla="*/ 10000 w 10000"/>
                <a:gd name="connsiteY2" fmla="*/ 155 h 10155"/>
                <a:gd name="connsiteX3" fmla="*/ 6966 w 10000"/>
                <a:gd name="connsiteY3" fmla="*/ 10155 h 10155"/>
                <a:gd name="connsiteX4" fmla="*/ 0 w 10000"/>
                <a:gd name="connsiteY4" fmla="*/ 10155 h 1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155">
                  <a:moveTo>
                    <a:pt x="0" y="10155"/>
                  </a:moveTo>
                  <a:lnTo>
                    <a:pt x="3202" y="0"/>
                  </a:lnTo>
                  <a:lnTo>
                    <a:pt x="10000" y="155"/>
                  </a:lnTo>
                  <a:lnTo>
                    <a:pt x="6966" y="10155"/>
                  </a:lnTo>
                  <a:lnTo>
                    <a:pt x="0" y="101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Блок-схема: данные 27"/>
            <p:cNvSpPr/>
            <p:nvPr/>
          </p:nvSpPr>
          <p:spPr>
            <a:xfrm rot="5400000" flipH="1">
              <a:off x="4706181" y="3210858"/>
              <a:ext cx="309573" cy="8469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1343"/>
                <a:gd name="connsiteY0" fmla="*/ 10000 h 10000"/>
                <a:gd name="connsiteX1" fmla="*/ 2000 w 11343"/>
                <a:gd name="connsiteY1" fmla="*/ 0 h 10000"/>
                <a:gd name="connsiteX2" fmla="*/ 11343 w 11343"/>
                <a:gd name="connsiteY2" fmla="*/ 302 h 10000"/>
                <a:gd name="connsiteX3" fmla="*/ 8000 w 11343"/>
                <a:gd name="connsiteY3" fmla="*/ 10000 h 10000"/>
                <a:gd name="connsiteX4" fmla="*/ 0 w 11343"/>
                <a:gd name="connsiteY4" fmla="*/ 10000 h 10000"/>
                <a:gd name="connsiteX0" fmla="*/ 0 w 11019"/>
                <a:gd name="connsiteY0" fmla="*/ 10000 h 10000"/>
                <a:gd name="connsiteX1" fmla="*/ 1676 w 11019"/>
                <a:gd name="connsiteY1" fmla="*/ 0 h 10000"/>
                <a:gd name="connsiteX2" fmla="*/ 11019 w 11019"/>
                <a:gd name="connsiteY2" fmla="*/ 302 h 10000"/>
                <a:gd name="connsiteX3" fmla="*/ 7676 w 11019"/>
                <a:gd name="connsiteY3" fmla="*/ 10000 h 10000"/>
                <a:gd name="connsiteX4" fmla="*/ 0 w 11019"/>
                <a:gd name="connsiteY4" fmla="*/ 10000 h 10000"/>
                <a:gd name="connsiteX0" fmla="*/ 0 w 11019"/>
                <a:gd name="connsiteY0" fmla="*/ 10151 h 10151"/>
                <a:gd name="connsiteX1" fmla="*/ 3759 w 11019"/>
                <a:gd name="connsiteY1" fmla="*/ 0 h 10151"/>
                <a:gd name="connsiteX2" fmla="*/ 11019 w 11019"/>
                <a:gd name="connsiteY2" fmla="*/ 453 h 10151"/>
                <a:gd name="connsiteX3" fmla="*/ 7676 w 11019"/>
                <a:gd name="connsiteY3" fmla="*/ 10151 h 10151"/>
                <a:gd name="connsiteX4" fmla="*/ 0 w 11019"/>
                <a:gd name="connsiteY4" fmla="*/ 10151 h 10151"/>
                <a:gd name="connsiteX0" fmla="*/ 0 w 11019"/>
                <a:gd name="connsiteY0" fmla="*/ 9698 h 9698"/>
                <a:gd name="connsiteX1" fmla="*/ 4685 w 11019"/>
                <a:gd name="connsiteY1" fmla="*/ 1 h 9698"/>
                <a:gd name="connsiteX2" fmla="*/ 11019 w 11019"/>
                <a:gd name="connsiteY2" fmla="*/ 0 h 9698"/>
                <a:gd name="connsiteX3" fmla="*/ 7676 w 11019"/>
                <a:gd name="connsiteY3" fmla="*/ 9698 h 9698"/>
                <a:gd name="connsiteX4" fmla="*/ 0 w 11019"/>
                <a:gd name="connsiteY4" fmla="*/ 9698 h 9698"/>
                <a:gd name="connsiteX0" fmla="*/ 0 w 10000"/>
                <a:gd name="connsiteY0" fmla="*/ 10155 h 10155"/>
                <a:gd name="connsiteX1" fmla="*/ 3202 w 10000"/>
                <a:gd name="connsiteY1" fmla="*/ 0 h 10155"/>
                <a:gd name="connsiteX2" fmla="*/ 10000 w 10000"/>
                <a:gd name="connsiteY2" fmla="*/ 155 h 10155"/>
                <a:gd name="connsiteX3" fmla="*/ 6966 w 10000"/>
                <a:gd name="connsiteY3" fmla="*/ 10155 h 10155"/>
                <a:gd name="connsiteX4" fmla="*/ 0 w 10000"/>
                <a:gd name="connsiteY4" fmla="*/ 10155 h 1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155">
                  <a:moveTo>
                    <a:pt x="0" y="10155"/>
                  </a:moveTo>
                  <a:lnTo>
                    <a:pt x="3202" y="0"/>
                  </a:lnTo>
                  <a:lnTo>
                    <a:pt x="10000" y="155"/>
                  </a:lnTo>
                  <a:lnTo>
                    <a:pt x="6966" y="10155"/>
                  </a:lnTo>
                  <a:lnTo>
                    <a:pt x="0" y="1015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0" y="0"/>
            <a:ext cx="12192000" cy="533400"/>
          </a:xfrm>
          <a:prstGeom prst="rect">
            <a:avLst/>
          </a:prstGeom>
          <a:solidFill>
            <a:srgbClr val="6E6E6E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981200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Режимы клавиатуры</a:t>
            </a:r>
            <a:endParaRPr lang="en-US" sz="3600" dirty="0">
              <a:solidFill>
                <a:schemeClr val="bg1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071763-51AB-4F5A-BCC5-8E8B2BFCF48B}"/>
              </a:ext>
            </a:extLst>
          </p:cNvPr>
          <p:cNvSpPr txBox="1"/>
          <p:nvPr/>
        </p:nvSpPr>
        <p:spPr>
          <a:xfrm>
            <a:off x="5334000" y="1587490"/>
            <a:ext cx="624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K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 – </a:t>
            </a:r>
            <a:r>
              <a:rPr lang="ru-RU" sz="2400" dirty="0"/>
              <a:t>Командный режим</a:t>
            </a:r>
          </a:p>
          <a:p>
            <a:r>
              <a:rPr lang="ru-RU" sz="2400" dirty="0"/>
              <a:t>	</a:t>
            </a:r>
            <a:r>
              <a:rPr lang="en-US" sz="2400" dirty="0"/>
              <a:t>P =&gt; PRINT</a:t>
            </a:r>
            <a:br>
              <a:rPr lang="ru-RU" sz="2400" dirty="0"/>
            </a:b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L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 – </a:t>
            </a:r>
            <a:r>
              <a:rPr lang="ru-RU" sz="2400" dirty="0"/>
              <a:t>Режим набора букв и символов</a:t>
            </a:r>
            <a:endParaRPr lang="en-US" sz="2400" dirty="0"/>
          </a:p>
          <a:p>
            <a:r>
              <a:rPr lang="en-US" sz="2400" dirty="0"/>
              <a:t>	P =&gt; p</a:t>
            </a:r>
            <a:br>
              <a:rPr lang="en-US" sz="2400" dirty="0"/>
            </a:br>
            <a:r>
              <a:rPr lang="en-US" sz="2400" dirty="0"/>
              <a:t>	Shift + P =&gt; P</a:t>
            </a:r>
          </a:p>
          <a:p>
            <a:r>
              <a:rPr lang="en-US" sz="2400" dirty="0"/>
              <a:t>	Ctrl + P =&gt; "</a:t>
            </a:r>
            <a:endParaRPr lang="ru-RU" sz="2400" dirty="0"/>
          </a:p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E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 – </a:t>
            </a:r>
            <a:r>
              <a:rPr lang="ru-RU" sz="2400" dirty="0"/>
              <a:t>Расширенный режим набора команд</a:t>
            </a:r>
            <a:endParaRPr lang="en-US" sz="2400" dirty="0"/>
          </a:p>
          <a:p>
            <a:r>
              <a:rPr lang="en-US" sz="2400" dirty="0"/>
              <a:t>	Tab, P =&gt; TAB</a:t>
            </a:r>
          </a:p>
          <a:p>
            <a:r>
              <a:rPr lang="en-US" sz="2400" dirty="0"/>
              <a:t>	Tab, Shift + P =&gt; ©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B5DA46-9F6D-485A-B2EA-2FC412E35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82" y="1371600"/>
            <a:ext cx="387667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5402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343650"/>
            <a:ext cx="12192000" cy="533400"/>
          </a:xfrm>
          <a:prstGeom prst="rect">
            <a:avLst/>
          </a:prstGeom>
          <a:solidFill>
            <a:srgbClr val="6E6E6E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4038600" y="6458795"/>
            <a:ext cx="792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Video Developer Network                                                       http://itvdn.com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3241" y="6431280"/>
            <a:ext cx="11507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ITVDN</a:t>
            </a:r>
            <a:endParaRPr lang="en-US" sz="20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177200" y="6404572"/>
            <a:ext cx="178914" cy="411555"/>
            <a:chOff x="4724400" y="3098418"/>
            <a:chExt cx="178914" cy="411555"/>
          </a:xfrm>
        </p:grpSpPr>
        <p:sp>
          <p:nvSpPr>
            <p:cNvPr id="19" name="Блок-схема: данные 27"/>
            <p:cNvSpPr/>
            <p:nvPr/>
          </p:nvSpPr>
          <p:spPr>
            <a:xfrm rot="5400000" flipH="1">
              <a:off x="4611960" y="3312840"/>
              <a:ext cx="309573" cy="8469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1343"/>
                <a:gd name="connsiteY0" fmla="*/ 10000 h 10000"/>
                <a:gd name="connsiteX1" fmla="*/ 2000 w 11343"/>
                <a:gd name="connsiteY1" fmla="*/ 0 h 10000"/>
                <a:gd name="connsiteX2" fmla="*/ 11343 w 11343"/>
                <a:gd name="connsiteY2" fmla="*/ 302 h 10000"/>
                <a:gd name="connsiteX3" fmla="*/ 8000 w 11343"/>
                <a:gd name="connsiteY3" fmla="*/ 10000 h 10000"/>
                <a:gd name="connsiteX4" fmla="*/ 0 w 11343"/>
                <a:gd name="connsiteY4" fmla="*/ 10000 h 10000"/>
                <a:gd name="connsiteX0" fmla="*/ 0 w 11019"/>
                <a:gd name="connsiteY0" fmla="*/ 10000 h 10000"/>
                <a:gd name="connsiteX1" fmla="*/ 1676 w 11019"/>
                <a:gd name="connsiteY1" fmla="*/ 0 h 10000"/>
                <a:gd name="connsiteX2" fmla="*/ 11019 w 11019"/>
                <a:gd name="connsiteY2" fmla="*/ 302 h 10000"/>
                <a:gd name="connsiteX3" fmla="*/ 7676 w 11019"/>
                <a:gd name="connsiteY3" fmla="*/ 10000 h 10000"/>
                <a:gd name="connsiteX4" fmla="*/ 0 w 11019"/>
                <a:gd name="connsiteY4" fmla="*/ 10000 h 10000"/>
                <a:gd name="connsiteX0" fmla="*/ 0 w 11019"/>
                <a:gd name="connsiteY0" fmla="*/ 10151 h 10151"/>
                <a:gd name="connsiteX1" fmla="*/ 3759 w 11019"/>
                <a:gd name="connsiteY1" fmla="*/ 0 h 10151"/>
                <a:gd name="connsiteX2" fmla="*/ 11019 w 11019"/>
                <a:gd name="connsiteY2" fmla="*/ 453 h 10151"/>
                <a:gd name="connsiteX3" fmla="*/ 7676 w 11019"/>
                <a:gd name="connsiteY3" fmla="*/ 10151 h 10151"/>
                <a:gd name="connsiteX4" fmla="*/ 0 w 11019"/>
                <a:gd name="connsiteY4" fmla="*/ 10151 h 10151"/>
                <a:gd name="connsiteX0" fmla="*/ 0 w 11019"/>
                <a:gd name="connsiteY0" fmla="*/ 9698 h 9698"/>
                <a:gd name="connsiteX1" fmla="*/ 4685 w 11019"/>
                <a:gd name="connsiteY1" fmla="*/ 1 h 9698"/>
                <a:gd name="connsiteX2" fmla="*/ 11019 w 11019"/>
                <a:gd name="connsiteY2" fmla="*/ 0 h 9698"/>
                <a:gd name="connsiteX3" fmla="*/ 7676 w 11019"/>
                <a:gd name="connsiteY3" fmla="*/ 9698 h 9698"/>
                <a:gd name="connsiteX4" fmla="*/ 0 w 11019"/>
                <a:gd name="connsiteY4" fmla="*/ 9698 h 9698"/>
                <a:gd name="connsiteX0" fmla="*/ 0 w 10000"/>
                <a:gd name="connsiteY0" fmla="*/ 10155 h 10155"/>
                <a:gd name="connsiteX1" fmla="*/ 3202 w 10000"/>
                <a:gd name="connsiteY1" fmla="*/ 0 h 10155"/>
                <a:gd name="connsiteX2" fmla="*/ 10000 w 10000"/>
                <a:gd name="connsiteY2" fmla="*/ 155 h 10155"/>
                <a:gd name="connsiteX3" fmla="*/ 6966 w 10000"/>
                <a:gd name="connsiteY3" fmla="*/ 10155 h 10155"/>
                <a:gd name="connsiteX4" fmla="*/ 0 w 10000"/>
                <a:gd name="connsiteY4" fmla="*/ 10155 h 1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155">
                  <a:moveTo>
                    <a:pt x="0" y="10155"/>
                  </a:moveTo>
                  <a:lnTo>
                    <a:pt x="3202" y="0"/>
                  </a:lnTo>
                  <a:lnTo>
                    <a:pt x="10000" y="155"/>
                  </a:lnTo>
                  <a:lnTo>
                    <a:pt x="6966" y="10155"/>
                  </a:lnTo>
                  <a:lnTo>
                    <a:pt x="0" y="101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Блок-схема: данные 27"/>
            <p:cNvSpPr/>
            <p:nvPr/>
          </p:nvSpPr>
          <p:spPr>
            <a:xfrm rot="5400000" flipH="1">
              <a:off x="4706181" y="3210858"/>
              <a:ext cx="309573" cy="8469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1343"/>
                <a:gd name="connsiteY0" fmla="*/ 10000 h 10000"/>
                <a:gd name="connsiteX1" fmla="*/ 2000 w 11343"/>
                <a:gd name="connsiteY1" fmla="*/ 0 h 10000"/>
                <a:gd name="connsiteX2" fmla="*/ 11343 w 11343"/>
                <a:gd name="connsiteY2" fmla="*/ 302 h 10000"/>
                <a:gd name="connsiteX3" fmla="*/ 8000 w 11343"/>
                <a:gd name="connsiteY3" fmla="*/ 10000 h 10000"/>
                <a:gd name="connsiteX4" fmla="*/ 0 w 11343"/>
                <a:gd name="connsiteY4" fmla="*/ 10000 h 10000"/>
                <a:gd name="connsiteX0" fmla="*/ 0 w 11019"/>
                <a:gd name="connsiteY0" fmla="*/ 10000 h 10000"/>
                <a:gd name="connsiteX1" fmla="*/ 1676 w 11019"/>
                <a:gd name="connsiteY1" fmla="*/ 0 h 10000"/>
                <a:gd name="connsiteX2" fmla="*/ 11019 w 11019"/>
                <a:gd name="connsiteY2" fmla="*/ 302 h 10000"/>
                <a:gd name="connsiteX3" fmla="*/ 7676 w 11019"/>
                <a:gd name="connsiteY3" fmla="*/ 10000 h 10000"/>
                <a:gd name="connsiteX4" fmla="*/ 0 w 11019"/>
                <a:gd name="connsiteY4" fmla="*/ 10000 h 10000"/>
                <a:gd name="connsiteX0" fmla="*/ 0 w 11019"/>
                <a:gd name="connsiteY0" fmla="*/ 10151 h 10151"/>
                <a:gd name="connsiteX1" fmla="*/ 3759 w 11019"/>
                <a:gd name="connsiteY1" fmla="*/ 0 h 10151"/>
                <a:gd name="connsiteX2" fmla="*/ 11019 w 11019"/>
                <a:gd name="connsiteY2" fmla="*/ 453 h 10151"/>
                <a:gd name="connsiteX3" fmla="*/ 7676 w 11019"/>
                <a:gd name="connsiteY3" fmla="*/ 10151 h 10151"/>
                <a:gd name="connsiteX4" fmla="*/ 0 w 11019"/>
                <a:gd name="connsiteY4" fmla="*/ 10151 h 10151"/>
                <a:gd name="connsiteX0" fmla="*/ 0 w 11019"/>
                <a:gd name="connsiteY0" fmla="*/ 9698 h 9698"/>
                <a:gd name="connsiteX1" fmla="*/ 4685 w 11019"/>
                <a:gd name="connsiteY1" fmla="*/ 1 h 9698"/>
                <a:gd name="connsiteX2" fmla="*/ 11019 w 11019"/>
                <a:gd name="connsiteY2" fmla="*/ 0 h 9698"/>
                <a:gd name="connsiteX3" fmla="*/ 7676 w 11019"/>
                <a:gd name="connsiteY3" fmla="*/ 9698 h 9698"/>
                <a:gd name="connsiteX4" fmla="*/ 0 w 11019"/>
                <a:gd name="connsiteY4" fmla="*/ 9698 h 9698"/>
                <a:gd name="connsiteX0" fmla="*/ 0 w 10000"/>
                <a:gd name="connsiteY0" fmla="*/ 10155 h 10155"/>
                <a:gd name="connsiteX1" fmla="*/ 3202 w 10000"/>
                <a:gd name="connsiteY1" fmla="*/ 0 h 10155"/>
                <a:gd name="connsiteX2" fmla="*/ 10000 w 10000"/>
                <a:gd name="connsiteY2" fmla="*/ 155 h 10155"/>
                <a:gd name="connsiteX3" fmla="*/ 6966 w 10000"/>
                <a:gd name="connsiteY3" fmla="*/ 10155 h 10155"/>
                <a:gd name="connsiteX4" fmla="*/ 0 w 10000"/>
                <a:gd name="connsiteY4" fmla="*/ 10155 h 1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155">
                  <a:moveTo>
                    <a:pt x="0" y="10155"/>
                  </a:moveTo>
                  <a:lnTo>
                    <a:pt x="3202" y="0"/>
                  </a:lnTo>
                  <a:lnTo>
                    <a:pt x="10000" y="155"/>
                  </a:lnTo>
                  <a:lnTo>
                    <a:pt x="6966" y="10155"/>
                  </a:lnTo>
                  <a:lnTo>
                    <a:pt x="0" y="1015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0" y="0"/>
            <a:ext cx="12192000" cy="533400"/>
          </a:xfrm>
          <a:prstGeom prst="rect">
            <a:avLst/>
          </a:prstGeom>
          <a:solidFill>
            <a:srgbClr val="6E6E6E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981200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Клавиатурная практика</a:t>
            </a:r>
            <a:endParaRPr lang="en-US" sz="3600" dirty="0">
              <a:solidFill>
                <a:schemeClr val="bg1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E09DD5-136A-405E-B1A1-9BF1ED119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1188529"/>
            <a:ext cx="3414712" cy="42809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09ACFC-ED15-42BC-9C89-59628A1EF234}"/>
              </a:ext>
            </a:extLst>
          </p:cNvPr>
          <p:cNvSpPr txBox="1"/>
          <p:nvPr/>
        </p:nvSpPr>
        <p:spPr>
          <a:xfrm>
            <a:off x="4425804" y="1104901"/>
            <a:ext cx="32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</a:rPr>
              <a:t>Практикуемся 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</a:rPr>
              <a:t>в наборе команд </a:t>
            </a:r>
            <a:br>
              <a:rPr lang="ru-RU" sz="2400" b="1" dirty="0">
                <a:solidFill>
                  <a:srgbClr val="0000FF"/>
                </a:solidFill>
              </a:rPr>
            </a:br>
            <a:r>
              <a:rPr lang="ru-RU" sz="2400" b="1" dirty="0">
                <a:solidFill>
                  <a:srgbClr val="0000FF"/>
                </a:solidFill>
              </a:rPr>
              <a:t>используя одну 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</a:rPr>
              <a:t>клавишу Р</a:t>
            </a:r>
          </a:p>
          <a:p>
            <a:pPr algn="ctr"/>
            <a:br>
              <a:rPr lang="ru-RU" sz="2400" b="1" dirty="0"/>
            </a:br>
            <a:r>
              <a:rPr lang="ru-RU" sz="2400" b="1" dirty="0"/>
              <a:t>Наберите команду </a:t>
            </a:r>
            <a:br>
              <a:rPr lang="ru-RU" sz="2400" b="1" dirty="0"/>
            </a:br>
            <a:r>
              <a:rPr lang="ru-RU" sz="2400" b="1" dirty="0"/>
              <a:t>десять раз, меняя</a:t>
            </a:r>
            <a:endParaRPr lang="en-US" sz="2400" b="1" dirty="0"/>
          </a:p>
          <a:p>
            <a:pPr algn="ctr"/>
            <a:r>
              <a:rPr lang="ru-RU" sz="2400" b="1" dirty="0"/>
              <a:t>число от 1 до 10</a:t>
            </a:r>
          </a:p>
          <a:p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BBD22A-1EB0-451F-A678-1F3C2D026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1066800"/>
            <a:ext cx="3305175" cy="4733925"/>
          </a:xfrm>
          <a:prstGeom prst="rect">
            <a:avLst/>
          </a:prstGeo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F8C4226B-3B30-4367-8567-B6F13E807270}"/>
              </a:ext>
            </a:extLst>
          </p:cNvPr>
          <p:cNvCxnSpPr>
            <a:cxnSpLocks/>
          </p:cNvCxnSpPr>
          <p:nvPr/>
        </p:nvCxnSpPr>
        <p:spPr>
          <a:xfrm flipH="1" flipV="1">
            <a:off x="3200400" y="3200400"/>
            <a:ext cx="167640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AA1380E-4EFB-4029-A3C0-06E1D508E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4297729"/>
            <a:ext cx="1557338" cy="154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68449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343650"/>
            <a:ext cx="12192000" cy="533400"/>
          </a:xfrm>
          <a:prstGeom prst="rect">
            <a:avLst/>
          </a:prstGeom>
          <a:solidFill>
            <a:srgbClr val="6E6E6E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4038600" y="6458795"/>
            <a:ext cx="792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Video Developer Network                                                       http://itvdn.com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3241" y="6431280"/>
            <a:ext cx="11507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ITVDN</a:t>
            </a:r>
            <a:endParaRPr lang="en-US" sz="20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177200" y="6404572"/>
            <a:ext cx="178914" cy="411555"/>
            <a:chOff x="4724400" y="3098418"/>
            <a:chExt cx="178914" cy="411555"/>
          </a:xfrm>
        </p:grpSpPr>
        <p:sp>
          <p:nvSpPr>
            <p:cNvPr id="19" name="Блок-схема: данные 27"/>
            <p:cNvSpPr/>
            <p:nvPr/>
          </p:nvSpPr>
          <p:spPr>
            <a:xfrm rot="5400000" flipH="1">
              <a:off x="4611960" y="3312840"/>
              <a:ext cx="309573" cy="8469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1343"/>
                <a:gd name="connsiteY0" fmla="*/ 10000 h 10000"/>
                <a:gd name="connsiteX1" fmla="*/ 2000 w 11343"/>
                <a:gd name="connsiteY1" fmla="*/ 0 h 10000"/>
                <a:gd name="connsiteX2" fmla="*/ 11343 w 11343"/>
                <a:gd name="connsiteY2" fmla="*/ 302 h 10000"/>
                <a:gd name="connsiteX3" fmla="*/ 8000 w 11343"/>
                <a:gd name="connsiteY3" fmla="*/ 10000 h 10000"/>
                <a:gd name="connsiteX4" fmla="*/ 0 w 11343"/>
                <a:gd name="connsiteY4" fmla="*/ 10000 h 10000"/>
                <a:gd name="connsiteX0" fmla="*/ 0 w 11019"/>
                <a:gd name="connsiteY0" fmla="*/ 10000 h 10000"/>
                <a:gd name="connsiteX1" fmla="*/ 1676 w 11019"/>
                <a:gd name="connsiteY1" fmla="*/ 0 h 10000"/>
                <a:gd name="connsiteX2" fmla="*/ 11019 w 11019"/>
                <a:gd name="connsiteY2" fmla="*/ 302 h 10000"/>
                <a:gd name="connsiteX3" fmla="*/ 7676 w 11019"/>
                <a:gd name="connsiteY3" fmla="*/ 10000 h 10000"/>
                <a:gd name="connsiteX4" fmla="*/ 0 w 11019"/>
                <a:gd name="connsiteY4" fmla="*/ 10000 h 10000"/>
                <a:gd name="connsiteX0" fmla="*/ 0 w 11019"/>
                <a:gd name="connsiteY0" fmla="*/ 10151 h 10151"/>
                <a:gd name="connsiteX1" fmla="*/ 3759 w 11019"/>
                <a:gd name="connsiteY1" fmla="*/ 0 h 10151"/>
                <a:gd name="connsiteX2" fmla="*/ 11019 w 11019"/>
                <a:gd name="connsiteY2" fmla="*/ 453 h 10151"/>
                <a:gd name="connsiteX3" fmla="*/ 7676 w 11019"/>
                <a:gd name="connsiteY3" fmla="*/ 10151 h 10151"/>
                <a:gd name="connsiteX4" fmla="*/ 0 w 11019"/>
                <a:gd name="connsiteY4" fmla="*/ 10151 h 10151"/>
                <a:gd name="connsiteX0" fmla="*/ 0 w 11019"/>
                <a:gd name="connsiteY0" fmla="*/ 9698 h 9698"/>
                <a:gd name="connsiteX1" fmla="*/ 4685 w 11019"/>
                <a:gd name="connsiteY1" fmla="*/ 1 h 9698"/>
                <a:gd name="connsiteX2" fmla="*/ 11019 w 11019"/>
                <a:gd name="connsiteY2" fmla="*/ 0 h 9698"/>
                <a:gd name="connsiteX3" fmla="*/ 7676 w 11019"/>
                <a:gd name="connsiteY3" fmla="*/ 9698 h 9698"/>
                <a:gd name="connsiteX4" fmla="*/ 0 w 11019"/>
                <a:gd name="connsiteY4" fmla="*/ 9698 h 9698"/>
                <a:gd name="connsiteX0" fmla="*/ 0 w 10000"/>
                <a:gd name="connsiteY0" fmla="*/ 10155 h 10155"/>
                <a:gd name="connsiteX1" fmla="*/ 3202 w 10000"/>
                <a:gd name="connsiteY1" fmla="*/ 0 h 10155"/>
                <a:gd name="connsiteX2" fmla="*/ 10000 w 10000"/>
                <a:gd name="connsiteY2" fmla="*/ 155 h 10155"/>
                <a:gd name="connsiteX3" fmla="*/ 6966 w 10000"/>
                <a:gd name="connsiteY3" fmla="*/ 10155 h 10155"/>
                <a:gd name="connsiteX4" fmla="*/ 0 w 10000"/>
                <a:gd name="connsiteY4" fmla="*/ 10155 h 1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155">
                  <a:moveTo>
                    <a:pt x="0" y="10155"/>
                  </a:moveTo>
                  <a:lnTo>
                    <a:pt x="3202" y="0"/>
                  </a:lnTo>
                  <a:lnTo>
                    <a:pt x="10000" y="155"/>
                  </a:lnTo>
                  <a:lnTo>
                    <a:pt x="6966" y="10155"/>
                  </a:lnTo>
                  <a:lnTo>
                    <a:pt x="0" y="101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Блок-схема: данные 27"/>
            <p:cNvSpPr/>
            <p:nvPr/>
          </p:nvSpPr>
          <p:spPr>
            <a:xfrm rot="5400000" flipH="1">
              <a:off x="4706181" y="3210858"/>
              <a:ext cx="309573" cy="8469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1343"/>
                <a:gd name="connsiteY0" fmla="*/ 10000 h 10000"/>
                <a:gd name="connsiteX1" fmla="*/ 2000 w 11343"/>
                <a:gd name="connsiteY1" fmla="*/ 0 h 10000"/>
                <a:gd name="connsiteX2" fmla="*/ 11343 w 11343"/>
                <a:gd name="connsiteY2" fmla="*/ 302 h 10000"/>
                <a:gd name="connsiteX3" fmla="*/ 8000 w 11343"/>
                <a:gd name="connsiteY3" fmla="*/ 10000 h 10000"/>
                <a:gd name="connsiteX4" fmla="*/ 0 w 11343"/>
                <a:gd name="connsiteY4" fmla="*/ 10000 h 10000"/>
                <a:gd name="connsiteX0" fmla="*/ 0 w 11019"/>
                <a:gd name="connsiteY0" fmla="*/ 10000 h 10000"/>
                <a:gd name="connsiteX1" fmla="*/ 1676 w 11019"/>
                <a:gd name="connsiteY1" fmla="*/ 0 h 10000"/>
                <a:gd name="connsiteX2" fmla="*/ 11019 w 11019"/>
                <a:gd name="connsiteY2" fmla="*/ 302 h 10000"/>
                <a:gd name="connsiteX3" fmla="*/ 7676 w 11019"/>
                <a:gd name="connsiteY3" fmla="*/ 10000 h 10000"/>
                <a:gd name="connsiteX4" fmla="*/ 0 w 11019"/>
                <a:gd name="connsiteY4" fmla="*/ 10000 h 10000"/>
                <a:gd name="connsiteX0" fmla="*/ 0 w 11019"/>
                <a:gd name="connsiteY0" fmla="*/ 10151 h 10151"/>
                <a:gd name="connsiteX1" fmla="*/ 3759 w 11019"/>
                <a:gd name="connsiteY1" fmla="*/ 0 h 10151"/>
                <a:gd name="connsiteX2" fmla="*/ 11019 w 11019"/>
                <a:gd name="connsiteY2" fmla="*/ 453 h 10151"/>
                <a:gd name="connsiteX3" fmla="*/ 7676 w 11019"/>
                <a:gd name="connsiteY3" fmla="*/ 10151 h 10151"/>
                <a:gd name="connsiteX4" fmla="*/ 0 w 11019"/>
                <a:gd name="connsiteY4" fmla="*/ 10151 h 10151"/>
                <a:gd name="connsiteX0" fmla="*/ 0 w 11019"/>
                <a:gd name="connsiteY0" fmla="*/ 9698 h 9698"/>
                <a:gd name="connsiteX1" fmla="*/ 4685 w 11019"/>
                <a:gd name="connsiteY1" fmla="*/ 1 h 9698"/>
                <a:gd name="connsiteX2" fmla="*/ 11019 w 11019"/>
                <a:gd name="connsiteY2" fmla="*/ 0 h 9698"/>
                <a:gd name="connsiteX3" fmla="*/ 7676 w 11019"/>
                <a:gd name="connsiteY3" fmla="*/ 9698 h 9698"/>
                <a:gd name="connsiteX4" fmla="*/ 0 w 11019"/>
                <a:gd name="connsiteY4" fmla="*/ 9698 h 9698"/>
                <a:gd name="connsiteX0" fmla="*/ 0 w 10000"/>
                <a:gd name="connsiteY0" fmla="*/ 10155 h 10155"/>
                <a:gd name="connsiteX1" fmla="*/ 3202 w 10000"/>
                <a:gd name="connsiteY1" fmla="*/ 0 h 10155"/>
                <a:gd name="connsiteX2" fmla="*/ 10000 w 10000"/>
                <a:gd name="connsiteY2" fmla="*/ 155 h 10155"/>
                <a:gd name="connsiteX3" fmla="*/ 6966 w 10000"/>
                <a:gd name="connsiteY3" fmla="*/ 10155 h 10155"/>
                <a:gd name="connsiteX4" fmla="*/ 0 w 10000"/>
                <a:gd name="connsiteY4" fmla="*/ 10155 h 1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155">
                  <a:moveTo>
                    <a:pt x="0" y="10155"/>
                  </a:moveTo>
                  <a:lnTo>
                    <a:pt x="3202" y="0"/>
                  </a:lnTo>
                  <a:lnTo>
                    <a:pt x="10000" y="155"/>
                  </a:lnTo>
                  <a:lnTo>
                    <a:pt x="6966" y="10155"/>
                  </a:lnTo>
                  <a:lnTo>
                    <a:pt x="0" y="1015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0" y="0"/>
            <a:ext cx="12192000" cy="533400"/>
          </a:xfrm>
          <a:prstGeom prst="rect">
            <a:avLst/>
          </a:prstGeom>
          <a:solidFill>
            <a:srgbClr val="6E6E6E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981200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Схема клавиатуры</a:t>
            </a:r>
            <a:endParaRPr lang="en-US" sz="3600" dirty="0">
              <a:solidFill>
                <a:schemeClr val="bg1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9B5E04-DA54-410B-9381-02146DEED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27" y="914400"/>
            <a:ext cx="11896345" cy="486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57531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343650"/>
            <a:ext cx="12192000" cy="533400"/>
          </a:xfrm>
          <a:prstGeom prst="rect">
            <a:avLst/>
          </a:prstGeom>
          <a:solidFill>
            <a:srgbClr val="6E6E6E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4038600" y="6458795"/>
            <a:ext cx="792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Video Developer Network                                                       http://itvdn.com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3241" y="6431280"/>
            <a:ext cx="11507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ITVDN</a:t>
            </a:r>
            <a:endParaRPr lang="en-US" sz="20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177200" y="6404572"/>
            <a:ext cx="178914" cy="411555"/>
            <a:chOff x="4724400" y="3098418"/>
            <a:chExt cx="178914" cy="411555"/>
          </a:xfrm>
        </p:grpSpPr>
        <p:sp>
          <p:nvSpPr>
            <p:cNvPr id="19" name="Блок-схема: данные 27"/>
            <p:cNvSpPr/>
            <p:nvPr/>
          </p:nvSpPr>
          <p:spPr>
            <a:xfrm rot="5400000" flipH="1">
              <a:off x="4611960" y="3312840"/>
              <a:ext cx="309573" cy="8469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1343"/>
                <a:gd name="connsiteY0" fmla="*/ 10000 h 10000"/>
                <a:gd name="connsiteX1" fmla="*/ 2000 w 11343"/>
                <a:gd name="connsiteY1" fmla="*/ 0 h 10000"/>
                <a:gd name="connsiteX2" fmla="*/ 11343 w 11343"/>
                <a:gd name="connsiteY2" fmla="*/ 302 h 10000"/>
                <a:gd name="connsiteX3" fmla="*/ 8000 w 11343"/>
                <a:gd name="connsiteY3" fmla="*/ 10000 h 10000"/>
                <a:gd name="connsiteX4" fmla="*/ 0 w 11343"/>
                <a:gd name="connsiteY4" fmla="*/ 10000 h 10000"/>
                <a:gd name="connsiteX0" fmla="*/ 0 w 11019"/>
                <a:gd name="connsiteY0" fmla="*/ 10000 h 10000"/>
                <a:gd name="connsiteX1" fmla="*/ 1676 w 11019"/>
                <a:gd name="connsiteY1" fmla="*/ 0 h 10000"/>
                <a:gd name="connsiteX2" fmla="*/ 11019 w 11019"/>
                <a:gd name="connsiteY2" fmla="*/ 302 h 10000"/>
                <a:gd name="connsiteX3" fmla="*/ 7676 w 11019"/>
                <a:gd name="connsiteY3" fmla="*/ 10000 h 10000"/>
                <a:gd name="connsiteX4" fmla="*/ 0 w 11019"/>
                <a:gd name="connsiteY4" fmla="*/ 10000 h 10000"/>
                <a:gd name="connsiteX0" fmla="*/ 0 w 11019"/>
                <a:gd name="connsiteY0" fmla="*/ 10151 h 10151"/>
                <a:gd name="connsiteX1" fmla="*/ 3759 w 11019"/>
                <a:gd name="connsiteY1" fmla="*/ 0 h 10151"/>
                <a:gd name="connsiteX2" fmla="*/ 11019 w 11019"/>
                <a:gd name="connsiteY2" fmla="*/ 453 h 10151"/>
                <a:gd name="connsiteX3" fmla="*/ 7676 w 11019"/>
                <a:gd name="connsiteY3" fmla="*/ 10151 h 10151"/>
                <a:gd name="connsiteX4" fmla="*/ 0 w 11019"/>
                <a:gd name="connsiteY4" fmla="*/ 10151 h 10151"/>
                <a:gd name="connsiteX0" fmla="*/ 0 w 11019"/>
                <a:gd name="connsiteY0" fmla="*/ 9698 h 9698"/>
                <a:gd name="connsiteX1" fmla="*/ 4685 w 11019"/>
                <a:gd name="connsiteY1" fmla="*/ 1 h 9698"/>
                <a:gd name="connsiteX2" fmla="*/ 11019 w 11019"/>
                <a:gd name="connsiteY2" fmla="*/ 0 h 9698"/>
                <a:gd name="connsiteX3" fmla="*/ 7676 w 11019"/>
                <a:gd name="connsiteY3" fmla="*/ 9698 h 9698"/>
                <a:gd name="connsiteX4" fmla="*/ 0 w 11019"/>
                <a:gd name="connsiteY4" fmla="*/ 9698 h 9698"/>
                <a:gd name="connsiteX0" fmla="*/ 0 w 10000"/>
                <a:gd name="connsiteY0" fmla="*/ 10155 h 10155"/>
                <a:gd name="connsiteX1" fmla="*/ 3202 w 10000"/>
                <a:gd name="connsiteY1" fmla="*/ 0 h 10155"/>
                <a:gd name="connsiteX2" fmla="*/ 10000 w 10000"/>
                <a:gd name="connsiteY2" fmla="*/ 155 h 10155"/>
                <a:gd name="connsiteX3" fmla="*/ 6966 w 10000"/>
                <a:gd name="connsiteY3" fmla="*/ 10155 h 10155"/>
                <a:gd name="connsiteX4" fmla="*/ 0 w 10000"/>
                <a:gd name="connsiteY4" fmla="*/ 10155 h 1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155">
                  <a:moveTo>
                    <a:pt x="0" y="10155"/>
                  </a:moveTo>
                  <a:lnTo>
                    <a:pt x="3202" y="0"/>
                  </a:lnTo>
                  <a:lnTo>
                    <a:pt x="10000" y="155"/>
                  </a:lnTo>
                  <a:lnTo>
                    <a:pt x="6966" y="10155"/>
                  </a:lnTo>
                  <a:lnTo>
                    <a:pt x="0" y="101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Блок-схема: данные 27"/>
            <p:cNvSpPr/>
            <p:nvPr/>
          </p:nvSpPr>
          <p:spPr>
            <a:xfrm rot="5400000" flipH="1">
              <a:off x="4706181" y="3210858"/>
              <a:ext cx="309573" cy="8469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1343"/>
                <a:gd name="connsiteY0" fmla="*/ 10000 h 10000"/>
                <a:gd name="connsiteX1" fmla="*/ 2000 w 11343"/>
                <a:gd name="connsiteY1" fmla="*/ 0 h 10000"/>
                <a:gd name="connsiteX2" fmla="*/ 11343 w 11343"/>
                <a:gd name="connsiteY2" fmla="*/ 302 h 10000"/>
                <a:gd name="connsiteX3" fmla="*/ 8000 w 11343"/>
                <a:gd name="connsiteY3" fmla="*/ 10000 h 10000"/>
                <a:gd name="connsiteX4" fmla="*/ 0 w 11343"/>
                <a:gd name="connsiteY4" fmla="*/ 10000 h 10000"/>
                <a:gd name="connsiteX0" fmla="*/ 0 w 11019"/>
                <a:gd name="connsiteY0" fmla="*/ 10000 h 10000"/>
                <a:gd name="connsiteX1" fmla="*/ 1676 w 11019"/>
                <a:gd name="connsiteY1" fmla="*/ 0 h 10000"/>
                <a:gd name="connsiteX2" fmla="*/ 11019 w 11019"/>
                <a:gd name="connsiteY2" fmla="*/ 302 h 10000"/>
                <a:gd name="connsiteX3" fmla="*/ 7676 w 11019"/>
                <a:gd name="connsiteY3" fmla="*/ 10000 h 10000"/>
                <a:gd name="connsiteX4" fmla="*/ 0 w 11019"/>
                <a:gd name="connsiteY4" fmla="*/ 10000 h 10000"/>
                <a:gd name="connsiteX0" fmla="*/ 0 w 11019"/>
                <a:gd name="connsiteY0" fmla="*/ 10151 h 10151"/>
                <a:gd name="connsiteX1" fmla="*/ 3759 w 11019"/>
                <a:gd name="connsiteY1" fmla="*/ 0 h 10151"/>
                <a:gd name="connsiteX2" fmla="*/ 11019 w 11019"/>
                <a:gd name="connsiteY2" fmla="*/ 453 h 10151"/>
                <a:gd name="connsiteX3" fmla="*/ 7676 w 11019"/>
                <a:gd name="connsiteY3" fmla="*/ 10151 h 10151"/>
                <a:gd name="connsiteX4" fmla="*/ 0 w 11019"/>
                <a:gd name="connsiteY4" fmla="*/ 10151 h 10151"/>
                <a:gd name="connsiteX0" fmla="*/ 0 w 11019"/>
                <a:gd name="connsiteY0" fmla="*/ 9698 h 9698"/>
                <a:gd name="connsiteX1" fmla="*/ 4685 w 11019"/>
                <a:gd name="connsiteY1" fmla="*/ 1 h 9698"/>
                <a:gd name="connsiteX2" fmla="*/ 11019 w 11019"/>
                <a:gd name="connsiteY2" fmla="*/ 0 h 9698"/>
                <a:gd name="connsiteX3" fmla="*/ 7676 w 11019"/>
                <a:gd name="connsiteY3" fmla="*/ 9698 h 9698"/>
                <a:gd name="connsiteX4" fmla="*/ 0 w 11019"/>
                <a:gd name="connsiteY4" fmla="*/ 9698 h 9698"/>
                <a:gd name="connsiteX0" fmla="*/ 0 w 10000"/>
                <a:gd name="connsiteY0" fmla="*/ 10155 h 10155"/>
                <a:gd name="connsiteX1" fmla="*/ 3202 w 10000"/>
                <a:gd name="connsiteY1" fmla="*/ 0 h 10155"/>
                <a:gd name="connsiteX2" fmla="*/ 10000 w 10000"/>
                <a:gd name="connsiteY2" fmla="*/ 155 h 10155"/>
                <a:gd name="connsiteX3" fmla="*/ 6966 w 10000"/>
                <a:gd name="connsiteY3" fmla="*/ 10155 h 10155"/>
                <a:gd name="connsiteX4" fmla="*/ 0 w 10000"/>
                <a:gd name="connsiteY4" fmla="*/ 10155 h 1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155">
                  <a:moveTo>
                    <a:pt x="0" y="10155"/>
                  </a:moveTo>
                  <a:lnTo>
                    <a:pt x="3202" y="0"/>
                  </a:lnTo>
                  <a:lnTo>
                    <a:pt x="10000" y="155"/>
                  </a:lnTo>
                  <a:lnTo>
                    <a:pt x="6966" y="10155"/>
                  </a:lnTo>
                  <a:lnTo>
                    <a:pt x="0" y="1015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0" y="0"/>
            <a:ext cx="12192000" cy="533400"/>
          </a:xfrm>
          <a:prstGeom prst="rect">
            <a:avLst/>
          </a:prstGeom>
          <a:solidFill>
            <a:srgbClr val="6E6E6E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981200" y="2097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Разноцветные команды</a:t>
            </a:r>
            <a:endParaRPr lang="en-US" sz="3600" dirty="0">
              <a:solidFill>
                <a:schemeClr val="bg1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8CCD06-7F1D-4B76-BA26-84C42D569711}"/>
              </a:ext>
            </a:extLst>
          </p:cNvPr>
          <p:cNvSpPr txBox="1"/>
          <p:nvPr/>
        </p:nvSpPr>
        <p:spPr>
          <a:xfrm>
            <a:off x="288366" y="1236929"/>
            <a:ext cx="50456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BORDER 1</a:t>
            </a:r>
            <a:r>
              <a:rPr lang="ru-RU" sz="2400" b="1" dirty="0">
                <a:solidFill>
                  <a:srgbClr val="0000FF"/>
                </a:solidFill>
              </a:rPr>
              <a:t> – Цвет рамки</a:t>
            </a:r>
          </a:p>
          <a:p>
            <a:endParaRPr lang="ru-RU" sz="2400" b="1" dirty="0">
              <a:solidFill>
                <a:srgbClr val="0000FF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PAPER 2 – </a:t>
            </a:r>
            <a:r>
              <a:rPr lang="ru-RU" sz="2400" b="1" dirty="0">
                <a:solidFill>
                  <a:srgbClr val="FF0000"/>
                </a:solidFill>
              </a:rPr>
              <a:t>Цвет бумаги</a:t>
            </a:r>
            <a:br>
              <a:rPr lang="ru-RU" sz="2400" b="1" dirty="0">
                <a:solidFill>
                  <a:srgbClr val="0000FF"/>
                </a:solidFill>
              </a:rPr>
            </a:br>
            <a:br>
              <a:rPr lang="ru-RU" sz="2400" b="1" dirty="0">
                <a:solidFill>
                  <a:srgbClr val="0000FF"/>
                </a:solidFill>
              </a:rPr>
            </a:br>
            <a:r>
              <a:rPr lang="en-US" sz="2400" b="1" dirty="0">
                <a:solidFill>
                  <a:srgbClr val="00B050"/>
                </a:solidFill>
              </a:rPr>
              <a:t>INK </a:t>
            </a:r>
            <a:r>
              <a:rPr lang="ru-RU" sz="2400" b="1" dirty="0">
                <a:solidFill>
                  <a:srgbClr val="00B050"/>
                </a:solidFill>
              </a:rPr>
              <a:t>4 </a:t>
            </a:r>
            <a:r>
              <a:rPr lang="en-US" sz="2400" b="1" dirty="0">
                <a:solidFill>
                  <a:srgbClr val="00B050"/>
                </a:solidFill>
              </a:rPr>
              <a:t>– </a:t>
            </a:r>
            <a:r>
              <a:rPr lang="ru-RU" sz="2400" b="1" dirty="0">
                <a:solidFill>
                  <a:srgbClr val="00B050"/>
                </a:solidFill>
              </a:rPr>
              <a:t>Цвет чернил</a:t>
            </a:r>
          </a:p>
          <a:p>
            <a:endParaRPr lang="ru-RU" sz="2400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E1629E6-FDE3-4584-97A8-226C6C319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267" y="1124555"/>
            <a:ext cx="5935967" cy="44519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B41C301-6543-4A35-BCA5-F6088FA70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47" y="3652245"/>
            <a:ext cx="5495454" cy="1742868"/>
          </a:xfrm>
          <a:prstGeom prst="rect">
            <a:avLst/>
          </a:prstGeom>
        </p:spPr>
      </p:pic>
      <p:pic>
        <p:nvPicPr>
          <p:cNvPr id="2049" name="DefaultOcx">
            <a:extLst>
              <a:ext uri="{FF2B5EF4-FFF2-40B4-BE49-F238E27FC236}">
                <a16:creationId xmlns:a16="http://schemas.microsoft.com/office/drawing/2014/main" id="{1DEA9E25-1F7F-440B-8EAF-2F9226A1C404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HTMLCheckbox7">
            <a:extLst>
              <a:ext uri="{FF2B5EF4-FFF2-40B4-BE49-F238E27FC236}">
                <a16:creationId xmlns:a16="http://schemas.microsoft.com/office/drawing/2014/main" id="{6E8626EC-5614-4FF0-A771-7AE8E56EC0A8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627309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Введение в Enterprise Libra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38026</TotalTime>
  <Words>207</Words>
  <Application>Microsoft Office PowerPoint</Application>
  <PresentationFormat>Широкоэкранный</PresentationFormat>
  <Paragraphs>80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Constantia</vt:lpstr>
      <vt:lpstr>Segoe UI</vt:lpstr>
      <vt:lpstr>Segoe UI Light</vt:lpstr>
      <vt:lpstr>Введение в Enterprise Library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 Library</dc:title>
  <dc:creator>Alexander</dc:creator>
  <cp:lastModifiedBy>Jevgenij Volosatov</cp:lastModifiedBy>
  <cp:revision>664</cp:revision>
  <dcterms:created xsi:type="dcterms:W3CDTF">2010-11-10T13:30:04Z</dcterms:created>
  <dcterms:modified xsi:type="dcterms:W3CDTF">2018-01-13T10:30:11Z</dcterms:modified>
</cp:coreProperties>
</file>